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048" r:id="rId1"/>
  </p:sldMasterIdLst>
  <p:notesMasterIdLst>
    <p:notesMasterId r:id="rId37"/>
  </p:notesMasterIdLst>
  <p:sldIdLst>
    <p:sldId id="256" r:id="rId2"/>
    <p:sldId id="514" r:id="rId3"/>
    <p:sldId id="557" r:id="rId4"/>
    <p:sldId id="589" r:id="rId5"/>
    <p:sldId id="265" r:id="rId6"/>
    <p:sldId id="609" r:id="rId7"/>
    <p:sldId id="559" r:id="rId8"/>
    <p:sldId id="616" r:id="rId9"/>
    <p:sldId id="617" r:id="rId10"/>
    <p:sldId id="618" r:id="rId11"/>
    <p:sldId id="649" r:id="rId12"/>
    <p:sldId id="629" r:id="rId13"/>
    <p:sldId id="630" r:id="rId14"/>
    <p:sldId id="631" r:id="rId15"/>
    <p:sldId id="632" r:id="rId16"/>
    <p:sldId id="635" r:id="rId17"/>
    <p:sldId id="636" r:id="rId18"/>
    <p:sldId id="651" r:id="rId19"/>
    <p:sldId id="652" r:id="rId20"/>
    <p:sldId id="653" r:id="rId21"/>
    <p:sldId id="578" r:id="rId22"/>
    <p:sldId id="602" r:id="rId23"/>
    <p:sldId id="593" r:id="rId24"/>
    <p:sldId id="592" r:id="rId25"/>
    <p:sldId id="594" r:id="rId26"/>
    <p:sldId id="603" r:id="rId27"/>
    <p:sldId id="604" r:id="rId28"/>
    <p:sldId id="605" r:id="rId29"/>
    <p:sldId id="606" r:id="rId30"/>
    <p:sldId id="608" r:id="rId31"/>
    <p:sldId id="598" r:id="rId32"/>
    <p:sldId id="600" r:id="rId33"/>
    <p:sldId id="601" r:id="rId34"/>
    <p:sldId id="650" r:id="rId35"/>
    <p:sldId id="590"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901"/>
    <p:restoredTop sz="77414"/>
  </p:normalViewPr>
  <p:slideViewPr>
    <p:cSldViewPr snapToGrid="0" snapToObjects="1">
      <p:cViewPr>
        <p:scale>
          <a:sx n="79" d="100"/>
          <a:sy n="79" d="100"/>
        </p:scale>
        <p:origin x="82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AleLore/Documents/tesisPhD/cuarto/MUM/Results_FIndingCluster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localhost//Users/AleLore/Documents/tesisPhD/cuarto/MUM/Results_FIndingCluster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Heterogeneity vs K</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scatterChart>
        <c:scatterStyle val="smoothMarker"/>
        <c:varyColors val="0"/>
        <c:ser>
          <c:idx val="0"/>
          <c:order val="0"/>
          <c:tx>
            <c:strRef>
              <c:f>Heterogeneities_plot!$I$57</c:f>
              <c:strCache>
                <c:ptCount val="1"/>
                <c:pt idx="0">
                  <c:v>Heterogeneity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Heterogeneities_plot!$H$58:$H$65</c:f>
              <c:numCache>
                <c:formatCode>General</c:formatCode>
                <c:ptCount val="8"/>
                <c:pt idx="0">
                  <c:v>3.0</c:v>
                </c:pt>
                <c:pt idx="1">
                  <c:v>5.0</c:v>
                </c:pt>
                <c:pt idx="2">
                  <c:v>6.0</c:v>
                </c:pt>
                <c:pt idx="3">
                  <c:v>8.0</c:v>
                </c:pt>
                <c:pt idx="4">
                  <c:v>10.0</c:v>
                </c:pt>
                <c:pt idx="5">
                  <c:v>20.0</c:v>
                </c:pt>
                <c:pt idx="6">
                  <c:v>30.0</c:v>
                </c:pt>
                <c:pt idx="7">
                  <c:v>80.0</c:v>
                </c:pt>
              </c:numCache>
            </c:numRef>
          </c:xVal>
          <c:yVal>
            <c:numRef>
              <c:f>Heterogeneities_plot!$I$58:$I$65</c:f>
              <c:numCache>
                <c:formatCode>General</c:formatCode>
                <c:ptCount val="8"/>
                <c:pt idx="0">
                  <c:v>13418.6367373529</c:v>
                </c:pt>
                <c:pt idx="1">
                  <c:v>10730.3253207182</c:v>
                </c:pt>
                <c:pt idx="2">
                  <c:v>9890.111813693675</c:v>
                </c:pt>
                <c:pt idx="3">
                  <c:v>8792.940895626511</c:v>
                </c:pt>
                <c:pt idx="4">
                  <c:v>7916.68069524763</c:v>
                </c:pt>
                <c:pt idx="5">
                  <c:v>5970.96700928554</c:v>
                </c:pt>
                <c:pt idx="6">
                  <c:v>5009.26235976353</c:v>
                </c:pt>
                <c:pt idx="7">
                  <c:v>3542.56976</c:v>
                </c:pt>
              </c:numCache>
            </c:numRef>
          </c:yVal>
          <c:smooth val="1"/>
        </c:ser>
        <c:dLbls>
          <c:showLegendKey val="0"/>
          <c:showVal val="0"/>
          <c:showCatName val="0"/>
          <c:showSerName val="0"/>
          <c:showPercent val="0"/>
          <c:showBubbleSize val="0"/>
        </c:dLbls>
        <c:axId val="-2044717440"/>
        <c:axId val="-2033989424"/>
      </c:scatterChart>
      <c:valAx>
        <c:axId val="-2044717440"/>
        <c:scaling>
          <c:orientation val="minMax"/>
          <c:max val="8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s-ES_tradnl" sz="2000"/>
                  <a:t>K</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ES_tradnl"/>
          </a:p>
        </c:txPr>
        <c:crossAx val="-2033989424"/>
        <c:crosses val="autoZero"/>
        <c:crossBetween val="midCat"/>
      </c:valAx>
      <c:valAx>
        <c:axId val="-2033989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ES_tradnl"/>
          </a:p>
        </c:txPr>
        <c:crossAx val="-204471744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US" sz="2000"/>
              <a:t>Heterogeneity vs K</a:t>
            </a:r>
          </a:p>
        </c:rich>
      </c:tx>
      <c:layout/>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s-ES_tradnl"/>
        </a:p>
      </c:txPr>
    </c:title>
    <c:autoTitleDeleted val="0"/>
    <c:plotArea>
      <c:layout/>
      <c:scatterChart>
        <c:scatterStyle val="smoothMarker"/>
        <c:varyColors val="0"/>
        <c:ser>
          <c:idx val="0"/>
          <c:order val="0"/>
          <c:tx>
            <c:strRef>
              <c:f>Heterogeneities_plot!$I$57</c:f>
              <c:strCache>
                <c:ptCount val="1"/>
                <c:pt idx="0">
                  <c:v>Heterogeneity</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Heterogeneities_plot!$H$58:$H$65</c:f>
              <c:numCache>
                <c:formatCode>General</c:formatCode>
                <c:ptCount val="8"/>
                <c:pt idx="0">
                  <c:v>3.0</c:v>
                </c:pt>
                <c:pt idx="1">
                  <c:v>5.0</c:v>
                </c:pt>
                <c:pt idx="2">
                  <c:v>6.0</c:v>
                </c:pt>
                <c:pt idx="3">
                  <c:v>8.0</c:v>
                </c:pt>
                <c:pt idx="4">
                  <c:v>10.0</c:v>
                </c:pt>
                <c:pt idx="5">
                  <c:v>20.0</c:v>
                </c:pt>
                <c:pt idx="6">
                  <c:v>30.0</c:v>
                </c:pt>
                <c:pt idx="7">
                  <c:v>80.0</c:v>
                </c:pt>
              </c:numCache>
            </c:numRef>
          </c:xVal>
          <c:yVal>
            <c:numRef>
              <c:f>Heterogeneities_plot!$I$58:$I$65</c:f>
              <c:numCache>
                <c:formatCode>General</c:formatCode>
                <c:ptCount val="8"/>
                <c:pt idx="0">
                  <c:v>13418.6367373529</c:v>
                </c:pt>
                <c:pt idx="1">
                  <c:v>10730.3253207182</c:v>
                </c:pt>
                <c:pt idx="2">
                  <c:v>9890.111813693671</c:v>
                </c:pt>
                <c:pt idx="3">
                  <c:v>8792.940895626511</c:v>
                </c:pt>
                <c:pt idx="4">
                  <c:v>7916.68069524763</c:v>
                </c:pt>
                <c:pt idx="5">
                  <c:v>5970.96700928554</c:v>
                </c:pt>
                <c:pt idx="6">
                  <c:v>5009.26235976353</c:v>
                </c:pt>
                <c:pt idx="7">
                  <c:v>3542.56976</c:v>
                </c:pt>
              </c:numCache>
            </c:numRef>
          </c:yVal>
          <c:smooth val="1"/>
        </c:ser>
        <c:dLbls>
          <c:showLegendKey val="0"/>
          <c:showVal val="0"/>
          <c:showCatName val="0"/>
          <c:showSerName val="0"/>
          <c:showPercent val="0"/>
          <c:showBubbleSize val="0"/>
        </c:dLbls>
        <c:axId val="-2016009120"/>
        <c:axId val="-2080192592"/>
      </c:scatterChart>
      <c:valAx>
        <c:axId val="-2016009120"/>
        <c:scaling>
          <c:orientation val="minMax"/>
          <c:max val="8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r>
                  <a:rPr lang="es-ES_tradnl" sz="2000"/>
                  <a:t>K</a:t>
                </a:r>
              </a:p>
            </c:rich>
          </c:tx>
          <c:layout/>
          <c:overlay val="0"/>
          <c:spPr>
            <a:noFill/>
            <a:ln>
              <a:noFill/>
            </a:ln>
            <a:effectLst/>
          </c:spPr>
          <c:txPr>
            <a:bodyPr rot="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s-ES_tradnl"/>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ES_tradnl"/>
          </a:p>
        </c:txPr>
        <c:crossAx val="-2080192592"/>
        <c:crosses val="autoZero"/>
        <c:crossBetween val="midCat"/>
      </c:valAx>
      <c:valAx>
        <c:axId val="-2080192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s-ES_tradnl"/>
          </a:p>
        </c:txPr>
        <c:crossAx val="-201600912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s-ES_trad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64B16-31D4-5C4D-A0A5-A45F8F6E1943}"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CA327A6-F20A-EC40-A1E6-8E39DA4C1515}">
      <dgm:prSet phldrT="[Texto]"/>
      <dgm:spPr>
        <a:solidFill>
          <a:schemeClr val="accent2"/>
        </a:solidFill>
      </dgm:spPr>
      <dgm:t>
        <a:bodyPr/>
        <a:lstStyle/>
        <a:p>
          <a:r>
            <a:rPr lang="en-US" dirty="0" smtClean="0"/>
            <a:t>Data source</a:t>
          </a:r>
          <a:endParaRPr lang="en-US" dirty="0"/>
        </a:p>
      </dgm:t>
    </dgm:pt>
    <dgm:pt modelId="{E94C16EF-482D-1A4C-A3D1-C45E0644C873}" type="parTrans" cxnId="{E72CEE16-A58F-C94A-A1DD-54A744CD0571}">
      <dgm:prSet/>
      <dgm:spPr/>
      <dgm:t>
        <a:bodyPr/>
        <a:lstStyle/>
        <a:p>
          <a:endParaRPr lang="en-US"/>
        </a:p>
      </dgm:t>
    </dgm:pt>
    <dgm:pt modelId="{9FE61A21-B5A3-4344-83DA-5BE2C6754492}" type="sibTrans" cxnId="{E72CEE16-A58F-C94A-A1DD-54A744CD057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D251D1C3-BCF3-574C-B36B-0280AB5D20CE}">
      <dgm:prSet phldrT="[Texto]"/>
      <dgm:spPr>
        <a:solidFill>
          <a:schemeClr val="accent2"/>
        </a:solidFill>
      </dgm:spPr>
      <dgm:t>
        <a:bodyPr/>
        <a:lstStyle/>
        <a:p>
          <a:r>
            <a:rPr lang="en-US" dirty="0" smtClean="0"/>
            <a:t>Preprocessed data</a:t>
          </a:r>
          <a:endParaRPr lang="en-US" dirty="0"/>
        </a:p>
      </dgm:t>
    </dgm:pt>
    <dgm:pt modelId="{5F931ED5-E6EC-C74A-9933-4E2C4C5AA135}" type="parTrans" cxnId="{C7E335A7-2C75-8248-A282-85123512D9CC}">
      <dgm:prSet/>
      <dgm:spPr/>
      <dgm:t>
        <a:bodyPr/>
        <a:lstStyle/>
        <a:p>
          <a:endParaRPr lang="en-US"/>
        </a:p>
      </dgm:t>
    </dgm:pt>
    <dgm:pt modelId="{91EA9FA8-F469-FE45-8CA3-8943A440C63F}" type="sibTrans" cxnId="{C7E335A7-2C75-8248-A282-85123512D9CC}">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4559539E-B6CB-E041-8700-C442AAA16AF4}">
      <dgm:prSet phldrT="[Texto]"/>
      <dgm:spPr>
        <a:solidFill>
          <a:schemeClr val="accent2"/>
        </a:solidFill>
      </dgm:spPr>
      <dgm:t>
        <a:bodyPr/>
        <a:lstStyle/>
        <a:p>
          <a:r>
            <a:rPr lang="en-US" dirty="0" smtClean="0"/>
            <a:t>Patterns</a:t>
          </a:r>
          <a:endParaRPr lang="en-US" dirty="0"/>
        </a:p>
      </dgm:t>
    </dgm:pt>
    <dgm:pt modelId="{EF38B26E-D19B-6F43-A875-48360904D77D}" type="parTrans" cxnId="{A865AEE0-3E28-B740-BE8E-33861D3BF58E}">
      <dgm:prSet/>
      <dgm:spPr/>
      <dgm:t>
        <a:bodyPr/>
        <a:lstStyle/>
        <a:p>
          <a:endParaRPr lang="en-US"/>
        </a:p>
      </dgm:t>
    </dgm:pt>
    <dgm:pt modelId="{DE99A5E4-A1EE-4E4A-9B0C-35CF00DF2ECC}" type="sibTrans" cxnId="{A865AEE0-3E28-B740-BE8E-33861D3BF58E}">
      <dgm:prSet/>
      <dgm:spPr/>
      <dgm:t>
        <a:bodyPr/>
        <a:lstStyle/>
        <a:p>
          <a:endParaRPr lang="en-US"/>
        </a:p>
      </dgm:t>
    </dgm:pt>
    <dgm:pt modelId="{B151BC3C-56CB-AC46-9CDC-7E31CC210B66}">
      <dgm:prSet/>
      <dgm:spPr>
        <a:solidFill>
          <a:schemeClr val="accent2"/>
        </a:solidFill>
      </dgm:spPr>
      <dgm:t>
        <a:bodyPr/>
        <a:lstStyle/>
        <a:p>
          <a:r>
            <a:rPr lang="en-US" dirty="0" smtClean="0"/>
            <a:t>Data</a:t>
          </a:r>
          <a:endParaRPr lang="en-US" dirty="0"/>
        </a:p>
      </dgm:t>
    </dgm:pt>
    <dgm:pt modelId="{FEDFA8AB-7F18-AB42-9D38-B6F391EFDBCB}" type="parTrans" cxnId="{168DE928-0E2A-0B4A-B921-A24448F5335D}">
      <dgm:prSet/>
      <dgm:spPr/>
      <dgm:t>
        <a:bodyPr/>
        <a:lstStyle/>
        <a:p>
          <a:endParaRPr lang="en-US"/>
        </a:p>
      </dgm:t>
    </dgm:pt>
    <dgm:pt modelId="{EB60F24C-026A-464B-9C85-901922CEB8EE}" type="sibTrans" cxnId="{168DE928-0E2A-0B4A-B921-A24448F5335D}">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CAEA2E77-ADA4-A04B-80C9-82B520BE46D5}">
      <dgm:prSet/>
      <dgm:spPr>
        <a:solidFill>
          <a:schemeClr val="accent2"/>
        </a:solidFill>
      </dgm:spPr>
      <dgm:t>
        <a:bodyPr/>
        <a:lstStyle/>
        <a:p>
          <a:r>
            <a:rPr lang="en-US" dirty="0" smtClean="0"/>
            <a:t>Target data</a:t>
          </a:r>
          <a:endParaRPr lang="en-US" dirty="0"/>
        </a:p>
      </dgm:t>
    </dgm:pt>
    <dgm:pt modelId="{587E93DC-D9A5-2347-A154-EF6781EE1915}" type="parTrans" cxnId="{7429DB19-3929-AB48-9241-90E50A7D8641}">
      <dgm:prSet/>
      <dgm:spPr/>
      <dgm:t>
        <a:bodyPr/>
        <a:lstStyle/>
        <a:p>
          <a:endParaRPr lang="en-US"/>
        </a:p>
      </dgm:t>
    </dgm:pt>
    <dgm:pt modelId="{88977141-0371-E440-9470-8B3495F0B172}" type="sibTrans" cxnId="{7429DB19-3929-AB48-9241-90E50A7D864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B39F7D1C-5B84-1E4E-8029-D692D07D3D02}">
      <dgm:prSet phldrT="[Texto]"/>
      <dgm:spPr>
        <a:solidFill>
          <a:schemeClr val="accent2"/>
        </a:solidFill>
      </dgm:spPr>
    </dgm:pt>
    <dgm:pt modelId="{F7422D2B-88A7-0D4C-9858-5311DD391DF8}" type="parTrans" cxnId="{958F1A28-70AB-0D4B-A3C4-F117684DBC46}">
      <dgm:prSet/>
      <dgm:spPr/>
      <dgm:t>
        <a:bodyPr/>
        <a:lstStyle/>
        <a:p>
          <a:endParaRPr lang="en-US"/>
        </a:p>
      </dgm:t>
    </dgm:pt>
    <dgm:pt modelId="{8E1881E4-83E3-734D-86F2-42F98DC44C9F}" type="sibTrans" cxnId="{958F1A28-70AB-0D4B-A3C4-F117684DBC46}">
      <dgm:prSet/>
      <dgm:spPr/>
      <dgm:t>
        <a:bodyPr/>
        <a:lstStyle/>
        <a:p>
          <a:endParaRPr lang="en-US"/>
        </a:p>
      </dgm:t>
    </dgm:pt>
    <dgm:pt modelId="{A005DDF4-2B00-8247-93CB-E9EFE2E39B04}">
      <dgm:prSet phldrT="[Texto]" custScaleY="66488" custLinFactNeighborX="4" custLinFactNeighborY="4510"/>
      <dgm:spPr>
        <a:solidFill>
          <a:schemeClr val="accent2"/>
        </a:solidFill>
      </dgm:spPr>
    </dgm:pt>
    <dgm:pt modelId="{C74F1A79-EB3F-0B49-BB57-0411D8935EA6}" type="parTrans" cxnId="{A5C509B9-4E09-C24B-BD68-AD046A6F6216}">
      <dgm:prSet/>
      <dgm:spPr/>
      <dgm:t>
        <a:bodyPr/>
        <a:lstStyle/>
        <a:p>
          <a:endParaRPr lang="en-US"/>
        </a:p>
      </dgm:t>
    </dgm:pt>
    <dgm:pt modelId="{5EAB80FE-6FF9-FA42-B3E4-D1E6201FE66B}" type="sibTrans" cxnId="{A5C509B9-4E09-C24B-BD68-AD046A6F6216}">
      <dgm:prSet/>
      <dgm:spPr/>
      <dgm:t>
        <a:bodyPr/>
        <a:lstStyle/>
        <a:p>
          <a:endParaRPr lang="en-US"/>
        </a:p>
      </dgm:t>
    </dgm:pt>
    <dgm:pt modelId="{B847A249-FAB3-6F4F-A616-7881C5153894}" type="pres">
      <dgm:prSet presAssocID="{25A64B16-31D4-5C4D-A0A5-A45F8F6E1943}" presName="outerComposite" presStyleCnt="0">
        <dgm:presLayoutVars>
          <dgm:chMax val="5"/>
          <dgm:dir/>
          <dgm:resizeHandles val="exact"/>
        </dgm:presLayoutVars>
      </dgm:prSet>
      <dgm:spPr/>
      <dgm:t>
        <a:bodyPr/>
        <a:lstStyle/>
        <a:p>
          <a:endParaRPr lang="en-US"/>
        </a:p>
      </dgm:t>
    </dgm:pt>
    <dgm:pt modelId="{92CCDFC8-FA7A-DF4B-B1EF-B340B8620635}" type="pres">
      <dgm:prSet presAssocID="{25A64B16-31D4-5C4D-A0A5-A45F8F6E1943}" presName="dummyMaxCanvas" presStyleCnt="0">
        <dgm:presLayoutVars/>
      </dgm:prSet>
      <dgm:spPr/>
    </dgm:pt>
    <dgm:pt modelId="{F5D72006-9264-F14E-87D7-5D799265EFC6}" type="pres">
      <dgm:prSet presAssocID="{25A64B16-31D4-5C4D-A0A5-A45F8F6E1943}" presName="FiveNodes_1" presStyleLbl="node1" presStyleIdx="0" presStyleCnt="5" custScaleY="62050">
        <dgm:presLayoutVars>
          <dgm:bulletEnabled val="1"/>
        </dgm:presLayoutVars>
      </dgm:prSet>
      <dgm:spPr/>
      <dgm:t>
        <a:bodyPr/>
        <a:lstStyle/>
        <a:p>
          <a:endParaRPr lang="en-US"/>
        </a:p>
      </dgm:t>
    </dgm:pt>
    <dgm:pt modelId="{E7D96C88-E094-8C4B-93CA-F35389B7A765}" type="pres">
      <dgm:prSet presAssocID="{25A64B16-31D4-5C4D-A0A5-A45F8F6E1943}" presName="FiveNodes_2" presStyleLbl="node1" presStyleIdx="1" presStyleCnt="5" custScaleY="68797" custLinFactNeighborX="-548" custLinFactNeighborY="-14037">
        <dgm:presLayoutVars>
          <dgm:bulletEnabled val="1"/>
        </dgm:presLayoutVars>
      </dgm:prSet>
      <dgm:spPr/>
      <dgm:t>
        <a:bodyPr/>
        <a:lstStyle/>
        <a:p>
          <a:endParaRPr lang="en-US"/>
        </a:p>
      </dgm:t>
    </dgm:pt>
    <dgm:pt modelId="{78399A50-10ED-AE45-86E7-5AC8806AA52D}" type="pres">
      <dgm:prSet presAssocID="{25A64B16-31D4-5C4D-A0A5-A45F8F6E1943}" presName="FiveNodes_3" presStyleLbl="node1" presStyleIdx="2" presStyleCnt="5" custScaleY="62014" custLinFactNeighborX="-1089" custLinFactNeighborY="-27621">
        <dgm:presLayoutVars>
          <dgm:bulletEnabled val="1"/>
        </dgm:presLayoutVars>
      </dgm:prSet>
      <dgm:spPr/>
      <dgm:t>
        <a:bodyPr/>
        <a:lstStyle/>
        <a:p>
          <a:endParaRPr lang="en-US"/>
        </a:p>
      </dgm:t>
    </dgm:pt>
    <dgm:pt modelId="{BFFCB531-1736-4946-8C9D-DBDC92597A24}" type="pres">
      <dgm:prSet presAssocID="{25A64B16-31D4-5C4D-A0A5-A45F8F6E1943}" presName="FiveNodes_4" presStyleLbl="node1" presStyleIdx="3" presStyleCnt="5" custScaleY="59649" custLinFactNeighborX="-1685" custLinFactNeighborY="-29951">
        <dgm:presLayoutVars>
          <dgm:bulletEnabled val="1"/>
        </dgm:presLayoutVars>
      </dgm:prSet>
      <dgm:spPr/>
      <dgm:t>
        <a:bodyPr/>
        <a:lstStyle/>
        <a:p>
          <a:endParaRPr lang="en-US"/>
        </a:p>
      </dgm:t>
    </dgm:pt>
    <dgm:pt modelId="{8FBDAC5E-1087-EC4F-A946-194859F40EBC}" type="pres">
      <dgm:prSet presAssocID="{25A64B16-31D4-5C4D-A0A5-A45F8F6E1943}" presName="FiveNodes_5" presStyleLbl="node1" presStyleIdx="4" presStyleCnt="5" custScaleY="66488" custLinFactNeighborX="-4049" custLinFactNeighborY="-35144">
        <dgm:presLayoutVars>
          <dgm:bulletEnabled val="1"/>
        </dgm:presLayoutVars>
      </dgm:prSet>
      <dgm:spPr/>
      <dgm:t>
        <a:bodyPr/>
        <a:lstStyle/>
        <a:p>
          <a:endParaRPr lang="en-US"/>
        </a:p>
      </dgm:t>
    </dgm:pt>
    <dgm:pt modelId="{674BDF62-5673-624B-84CA-931B431A9604}" type="pres">
      <dgm:prSet presAssocID="{25A64B16-31D4-5C4D-A0A5-A45F8F6E1943}" presName="FiveConn_1-2" presStyleLbl="fgAccFollowNode1" presStyleIdx="0" presStyleCnt="4" custLinFactNeighborX="-74875" custLinFactNeighborY="-10175">
        <dgm:presLayoutVars>
          <dgm:bulletEnabled val="1"/>
        </dgm:presLayoutVars>
      </dgm:prSet>
      <dgm:spPr/>
      <dgm:t>
        <a:bodyPr/>
        <a:lstStyle/>
        <a:p>
          <a:endParaRPr lang="en-US"/>
        </a:p>
      </dgm:t>
    </dgm:pt>
    <dgm:pt modelId="{4D087CA7-2ECF-EC4E-BAD5-21A74EFEB60E}" type="pres">
      <dgm:prSet presAssocID="{25A64B16-31D4-5C4D-A0A5-A45F8F6E1943}" presName="FiveConn_2-3" presStyleLbl="fgAccFollowNode1" presStyleIdx="1" presStyleCnt="4" custLinFactNeighborX="-80635" custLinFactNeighborY="-16275">
        <dgm:presLayoutVars>
          <dgm:bulletEnabled val="1"/>
        </dgm:presLayoutVars>
      </dgm:prSet>
      <dgm:spPr/>
      <dgm:t>
        <a:bodyPr/>
        <a:lstStyle/>
        <a:p>
          <a:endParaRPr lang="en-US"/>
        </a:p>
      </dgm:t>
    </dgm:pt>
    <dgm:pt modelId="{F3A1B957-65EC-4743-87BE-7030A5425C57}" type="pres">
      <dgm:prSet presAssocID="{25A64B16-31D4-5C4D-A0A5-A45F8F6E1943}" presName="FiveConn_3-4" presStyleLbl="fgAccFollowNode1" presStyleIdx="2" presStyleCnt="4" custLinFactNeighborX="-97914" custLinFactNeighborY="-26861">
        <dgm:presLayoutVars>
          <dgm:bulletEnabled val="1"/>
        </dgm:presLayoutVars>
      </dgm:prSet>
      <dgm:spPr/>
      <dgm:t>
        <a:bodyPr/>
        <a:lstStyle/>
        <a:p>
          <a:endParaRPr lang="en-US"/>
        </a:p>
      </dgm:t>
    </dgm:pt>
    <dgm:pt modelId="{4BFDA137-ABD5-7541-B6AC-FE61890A4AB8}" type="pres">
      <dgm:prSet presAssocID="{25A64B16-31D4-5C4D-A0A5-A45F8F6E1943}" presName="FiveConn_4-5" presStyleLbl="fgAccFollowNode1" presStyleIdx="3" presStyleCnt="4" custLinFactNeighborX="-97914" custLinFactNeighborY="-29147">
        <dgm:presLayoutVars>
          <dgm:bulletEnabled val="1"/>
        </dgm:presLayoutVars>
      </dgm:prSet>
      <dgm:spPr/>
      <dgm:t>
        <a:bodyPr/>
        <a:lstStyle/>
        <a:p>
          <a:endParaRPr lang="en-US"/>
        </a:p>
      </dgm:t>
    </dgm:pt>
    <dgm:pt modelId="{AD0AD511-A5C7-D44C-ABC5-653FCD58751A}" type="pres">
      <dgm:prSet presAssocID="{25A64B16-31D4-5C4D-A0A5-A45F8F6E1943}" presName="FiveNodes_1_text" presStyleLbl="node1" presStyleIdx="4" presStyleCnt="5">
        <dgm:presLayoutVars>
          <dgm:bulletEnabled val="1"/>
        </dgm:presLayoutVars>
      </dgm:prSet>
      <dgm:spPr/>
      <dgm:t>
        <a:bodyPr/>
        <a:lstStyle/>
        <a:p>
          <a:endParaRPr lang="en-US"/>
        </a:p>
      </dgm:t>
    </dgm:pt>
    <dgm:pt modelId="{6AF6E606-0301-D34B-AB57-6AC7CBEB8B36}" type="pres">
      <dgm:prSet presAssocID="{25A64B16-31D4-5C4D-A0A5-A45F8F6E1943}" presName="FiveNodes_2_text" presStyleLbl="node1" presStyleIdx="4" presStyleCnt="5">
        <dgm:presLayoutVars>
          <dgm:bulletEnabled val="1"/>
        </dgm:presLayoutVars>
      </dgm:prSet>
      <dgm:spPr/>
      <dgm:t>
        <a:bodyPr/>
        <a:lstStyle/>
        <a:p>
          <a:endParaRPr lang="en-US"/>
        </a:p>
      </dgm:t>
    </dgm:pt>
    <dgm:pt modelId="{21925692-BD00-0A4C-AD86-D0C025A48331}" type="pres">
      <dgm:prSet presAssocID="{25A64B16-31D4-5C4D-A0A5-A45F8F6E1943}" presName="FiveNodes_3_text" presStyleLbl="node1" presStyleIdx="4" presStyleCnt="5">
        <dgm:presLayoutVars>
          <dgm:bulletEnabled val="1"/>
        </dgm:presLayoutVars>
      </dgm:prSet>
      <dgm:spPr/>
      <dgm:t>
        <a:bodyPr/>
        <a:lstStyle/>
        <a:p>
          <a:endParaRPr lang="en-US"/>
        </a:p>
      </dgm:t>
    </dgm:pt>
    <dgm:pt modelId="{7F21E1B5-F17A-8145-9AC5-FD460D3BF939}" type="pres">
      <dgm:prSet presAssocID="{25A64B16-31D4-5C4D-A0A5-A45F8F6E1943}" presName="FiveNodes_4_text" presStyleLbl="node1" presStyleIdx="4" presStyleCnt="5">
        <dgm:presLayoutVars>
          <dgm:bulletEnabled val="1"/>
        </dgm:presLayoutVars>
      </dgm:prSet>
      <dgm:spPr/>
      <dgm:t>
        <a:bodyPr/>
        <a:lstStyle/>
        <a:p>
          <a:endParaRPr lang="en-US"/>
        </a:p>
      </dgm:t>
    </dgm:pt>
    <dgm:pt modelId="{B6F984FC-111F-B14C-AFF0-9830C54C75CC}" type="pres">
      <dgm:prSet presAssocID="{25A64B16-31D4-5C4D-A0A5-A45F8F6E1943}" presName="FiveNodes_5_text" presStyleLbl="node1" presStyleIdx="4" presStyleCnt="5">
        <dgm:presLayoutVars>
          <dgm:bulletEnabled val="1"/>
        </dgm:presLayoutVars>
      </dgm:prSet>
      <dgm:spPr/>
      <dgm:t>
        <a:bodyPr/>
        <a:lstStyle/>
        <a:p>
          <a:endParaRPr lang="en-US"/>
        </a:p>
      </dgm:t>
    </dgm:pt>
  </dgm:ptLst>
  <dgm:cxnLst>
    <dgm:cxn modelId="{6072EDB8-CDD6-AB4E-BA55-664ADDA6DB3F}" type="presOf" srcId="{1CA327A6-F20A-EC40-A1E6-8E39DA4C1515}" destId="{F5D72006-9264-F14E-87D7-5D799265EFC6}" srcOrd="0" destOrd="0" presId="urn:microsoft.com/office/officeart/2005/8/layout/vProcess5"/>
    <dgm:cxn modelId="{FEC8A512-9D8B-694E-8541-E9280DBEB239}" type="presOf" srcId="{B151BC3C-56CB-AC46-9CDC-7E31CC210B66}" destId="{6AF6E606-0301-D34B-AB57-6AC7CBEB8B36}" srcOrd="1" destOrd="0" presId="urn:microsoft.com/office/officeart/2005/8/layout/vProcess5"/>
    <dgm:cxn modelId="{168DE928-0E2A-0B4A-B921-A24448F5335D}" srcId="{25A64B16-31D4-5C4D-A0A5-A45F8F6E1943}" destId="{B151BC3C-56CB-AC46-9CDC-7E31CC210B66}" srcOrd="1" destOrd="0" parTransId="{FEDFA8AB-7F18-AB42-9D38-B6F391EFDBCB}" sibTransId="{EB60F24C-026A-464B-9C85-901922CEB8EE}"/>
    <dgm:cxn modelId="{63F45626-ED89-0142-A300-C0BDE621108F}" type="presOf" srcId="{25A64B16-31D4-5C4D-A0A5-A45F8F6E1943}" destId="{B847A249-FAB3-6F4F-A616-7881C5153894}" srcOrd="0" destOrd="0" presId="urn:microsoft.com/office/officeart/2005/8/layout/vProcess5"/>
    <dgm:cxn modelId="{3475AEB0-78B8-594B-BA0A-38B2F95AE593}" type="presOf" srcId="{91EA9FA8-F469-FE45-8CA3-8943A440C63F}" destId="{4BFDA137-ABD5-7541-B6AC-FE61890A4AB8}" srcOrd="0" destOrd="0" presId="urn:microsoft.com/office/officeart/2005/8/layout/vProcess5"/>
    <dgm:cxn modelId="{A865AEE0-3E28-B740-BE8E-33861D3BF58E}" srcId="{25A64B16-31D4-5C4D-A0A5-A45F8F6E1943}" destId="{4559539E-B6CB-E041-8700-C442AAA16AF4}" srcOrd="4" destOrd="0" parTransId="{EF38B26E-D19B-6F43-A875-48360904D77D}" sibTransId="{DE99A5E4-A1EE-4E4A-9B0C-35CF00DF2ECC}"/>
    <dgm:cxn modelId="{958F1A28-70AB-0D4B-A3C4-F117684DBC46}" srcId="{25A64B16-31D4-5C4D-A0A5-A45F8F6E1943}" destId="{B39F7D1C-5B84-1E4E-8029-D692D07D3D02}" srcOrd="6" destOrd="0" parTransId="{F7422D2B-88A7-0D4C-9858-5311DD391DF8}" sibTransId="{8E1881E4-83E3-734D-86F2-42F98DC44C9F}"/>
    <dgm:cxn modelId="{A15A9B05-D9C5-B44B-B513-86B528D1730A}" type="presOf" srcId="{9FE61A21-B5A3-4344-83DA-5BE2C6754492}" destId="{674BDF62-5673-624B-84CA-931B431A9604}" srcOrd="0" destOrd="0" presId="urn:microsoft.com/office/officeart/2005/8/layout/vProcess5"/>
    <dgm:cxn modelId="{D66787AB-828F-E34C-906A-E3E3CD77FFA9}" type="presOf" srcId="{B151BC3C-56CB-AC46-9CDC-7E31CC210B66}" destId="{E7D96C88-E094-8C4B-93CA-F35389B7A765}" srcOrd="0" destOrd="0" presId="urn:microsoft.com/office/officeart/2005/8/layout/vProcess5"/>
    <dgm:cxn modelId="{B1A6547D-2943-9F40-9258-1FA16D230DC6}" type="presOf" srcId="{1CA327A6-F20A-EC40-A1E6-8E39DA4C1515}" destId="{AD0AD511-A5C7-D44C-ABC5-653FCD58751A}" srcOrd="1" destOrd="0" presId="urn:microsoft.com/office/officeart/2005/8/layout/vProcess5"/>
    <dgm:cxn modelId="{C7E335A7-2C75-8248-A282-85123512D9CC}" srcId="{25A64B16-31D4-5C4D-A0A5-A45F8F6E1943}" destId="{D251D1C3-BCF3-574C-B36B-0280AB5D20CE}" srcOrd="3" destOrd="0" parTransId="{5F931ED5-E6EC-C74A-9933-4E2C4C5AA135}" sibTransId="{91EA9FA8-F469-FE45-8CA3-8943A440C63F}"/>
    <dgm:cxn modelId="{A5C509B9-4E09-C24B-BD68-AD046A6F6216}" srcId="{25A64B16-31D4-5C4D-A0A5-A45F8F6E1943}" destId="{A005DDF4-2B00-8247-93CB-E9EFE2E39B04}" srcOrd="5" destOrd="0" parTransId="{C74F1A79-EB3F-0B49-BB57-0411D8935EA6}" sibTransId="{5EAB80FE-6FF9-FA42-B3E4-D1E6201FE66B}"/>
    <dgm:cxn modelId="{9987CBD1-CFBE-354B-BA78-A0FA827AFF50}" type="presOf" srcId="{CAEA2E77-ADA4-A04B-80C9-82B520BE46D5}" destId="{78399A50-10ED-AE45-86E7-5AC8806AA52D}" srcOrd="0" destOrd="0" presId="urn:microsoft.com/office/officeart/2005/8/layout/vProcess5"/>
    <dgm:cxn modelId="{68A33B15-605C-D943-A9F6-2DBE71020B43}" type="presOf" srcId="{D251D1C3-BCF3-574C-B36B-0280AB5D20CE}" destId="{7F21E1B5-F17A-8145-9AC5-FD460D3BF939}" srcOrd="1" destOrd="0" presId="urn:microsoft.com/office/officeart/2005/8/layout/vProcess5"/>
    <dgm:cxn modelId="{E72CEE16-A58F-C94A-A1DD-54A744CD0571}" srcId="{25A64B16-31D4-5C4D-A0A5-A45F8F6E1943}" destId="{1CA327A6-F20A-EC40-A1E6-8E39DA4C1515}" srcOrd="0" destOrd="0" parTransId="{E94C16EF-482D-1A4C-A3D1-C45E0644C873}" sibTransId="{9FE61A21-B5A3-4344-83DA-5BE2C6754492}"/>
    <dgm:cxn modelId="{7429DB19-3929-AB48-9241-90E50A7D8641}" srcId="{25A64B16-31D4-5C4D-A0A5-A45F8F6E1943}" destId="{CAEA2E77-ADA4-A04B-80C9-82B520BE46D5}" srcOrd="2" destOrd="0" parTransId="{587E93DC-D9A5-2347-A154-EF6781EE1915}" sibTransId="{88977141-0371-E440-9470-8B3495F0B172}"/>
    <dgm:cxn modelId="{18679BA1-ABA8-7246-9D8B-C8F39D91D1EE}" type="presOf" srcId="{D251D1C3-BCF3-574C-B36B-0280AB5D20CE}" destId="{BFFCB531-1736-4946-8C9D-DBDC92597A24}" srcOrd="0" destOrd="0" presId="urn:microsoft.com/office/officeart/2005/8/layout/vProcess5"/>
    <dgm:cxn modelId="{C8D05FD5-1811-D64F-8D7E-6AEDC124CE51}" type="presOf" srcId="{EB60F24C-026A-464B-9C85-901922CEB8EE}" destId="{4D087CA7-2ECF-EC4E-BAD5-21A74EFEB60E}" srcOrd="0" destOrd="0" presId="urn:microsoft.com/office/officeart/2005/8/layout/vProcess5"/>
    <dgm:cxn modelId="{FC26512A-8F70-DC4C-81D3-2DA8D9F7585E}" type="presOf" srcId="{CAEA2E77-ADA4-A04B-80C9-82B520BE46D5}" destId="{21925692-BD00-0A4C-AD86-D0C025A48331}" srcOrd="1" destOrd="0" presId="urn:microsoft.com/office/officeart/2005/8/layout/vProcess5"/>
    <dgm:cxn modelId="{9528B767-78D1-1A42-B828-11DAE854679F}" type="presOf" srcId="{88977141-0371-E440-9470-8B3495F0B172}" destId="{F3A1B957-65EC-4743-87BE-7030A5425C57}" srcOrd="0" destOrd="0" presId="urn:microsoft.com/office/officeart/2005/8/layout/vProcess5"/>
    <dgm:cxn modelId="{904B0C38-BE48-5046-8A46-374CE23BFC33}" type="presOf" srcId="{4559539E-B6CB-E041-8700-C442AAA16AF4}" destId="{B6F984FC-111F-B14C-AFF0-9830C54C75CC}" srcOrd="1" destOrd="0" presId="urn:microsoft.com/office/officeart/2005/8/layout/vProcess5"/>
    <dgm:cxn modelId="{CD53232B-40B8-DB45-B83C-2AEB49C5B41D}" type="presOf" srcId="{4559539E-B6CB-E041-8700-C442AAA16AF4}" destId="{8FBDAC5E-1087-EC4F-A946-194859F40EBC}" srcOrd="0" destOrd="0" presId="urn:microsoft.com/office/officeart/2005/8/layout/vProcess5"/>
    <dgm:cxn modelId="{BC9F5CAD-B957-4546-BEB8-731493AF8998}" type="presParOf" srcId="{B847A249-FAB3-6F4F-A616-7881C5153894}" destId="{92CCDFC8-FA7A-DF4B-B1EF-B340B8620635}" srcOrd="0" destOrd="0" presId="urn:microsoft.com/office/officeart/2005/8/layout/vProcess5"/>
    <dgm:cxn modelId="{42580BE7-EEF8-0641-9FF7-8C1F09016B45}" type="presParOf" srcId="{B847A249-FAB3-6F4F-A616-7881C5153894}" destId="{F5D72006-9264-F14E-87D7-5D799265EFC6}" srcOrd="1" destOrd="0" presId="urn:microsoft.com/office/officeart/2005/8/layout/vProcess5"/>
    <dgm:cxn modelId="{2B29EF58-0D09-0048-A64D-5421FEFFEBA3}" type="presParOf" srcId="{B847A249-FAB3-6F4F-A616-7881C5153894}" destId="{E7D96C88-E094-8C4B-93CA-F35389B7A765}" srcOrd="2" destOrd="0" presId="urn:microsoft.com/office/officeart/2005/8/layout/vProcess5"/>
    <dgm:cxn modelId="{91055510-A5DA-1440-855F-BA9940FB38A8}" type="presParOf" srcId="{B847A249-FAB3-6F4F-A616-7881C5153894}" destId="{78399A50-10ED-AE45-86E7-5AC8806AA52D}" srcOrd="3" destOrd="0" presId="urn:microsoft.com/office/officeart/2005/8/layout/vProcess5"/>
    <dgm:cxn modelId="{8D4DB7B2-38D3-014A-8D52-5E49CEE61A59}" type="presParOf" srcId="{B847A249-FAB3-6F4F-A616-7881C5153894}" destId="{BFFCB531-1736-4946-8C9D-DBDC92597A24}" srcOrd="4" destOrd="0" presId="urn:microsoft.com/office/officeart/2005/8/layout/vProcess5"/>
    <dgm:cxn modelId="{3017A513-3B0F-A44E-994D-14B670462400}" type="presParOf" srcId="{B847A249-FAB3-6F4F-A616-7881C5153894}" destId="{8FBDAC5E-1087-EC4F-A946-194859F40EBC}" srcOrd="5" destOrd="0" presId="urn:microsoft.com/office/officeart/2005/8/layout/vProcess5"/>
    <dgm:cxn modelId="{7BB1E10B-7452-A540-9C4D-58AD7AFA3BB0}" type="presParOf" srcId="{B847A249-FAB3-6F4F-A616-7881C5153894}" destId="{674BDF62-5673-624B-84CA-931B431A9604}" srcOrd="6" destOrd="0" presId="urn:microsoft.com/office/officeart/2005/8/layout/vProcess5"/>
    <dgm:cxn modelId="{E5FD8F79-8E7F-5E4F-91A7-1DFF6C3272CC}" type="presParOf" srcId="{B847A249-FAB3-6F4F-A616-7881C5153894}" destId="{4D087CA7-2ECF-EC4E-BAD5-21A74EFEB60E}" srcOrd="7" destOrd="0" presId="urn:microsoft.com/office/officeart/2005/8/layout/vProcess5"/>
    <dgm:cxn modelId="{B554F5BE-763E-5D4B-ADE1-517DCDB80BF0}" type="presParOf" srcId="{B847A249-FAB3-6F4F-A616-7881C5153894}" destId="{F3A1B957-65EC-4743-87BE-7030A5425C57}" srcOrd="8" destOrd="0" presId="urn:microsoft.com/office/officeart/2005/8/layout/vProcess5"/>
    <dgm:cxn modelId="{96FC6497-E749-0343-9639-5EFB04950175}" type="presParOf" srcId="{B847A249-FAB3-6F4F-A616-7881C5153894}" destId="{4BFDA137-ABD5-7541-B6AC-FE61890A4AB8}" srcOrd="9" destOrd="0" presId="urn:microsoft.com/office/officeart/2005/8/layout/vProcess5"/>
    <dgm:cxn modelId="{F90F5BB5-0A92-C447-931B-CBD8D684A63C}" type="presParOf" srcId="{B847A249-FAB3-6F4F-A616-7881C5153894}" destId="{AD0AD511-A5C7-D44C-ABC5-653FCD58751A}" srcOrd="10" destOrd="0" presId="urn:microsoft.com/office/officeart/2005/8/layout/vProcess5"/>
    <dgm:cxn modelId="{E180D36A-34ED-9040-BCA1-714283F86F08}" type="presParOf" srcId="{B847A249-FAB3-6F4F-A616-7881C5153894}" destId="{6AF6E606-0301-D34B-AB57-6AC7CBEB8B36}" srcOrd="11" destOrd="0" presId="urn:microsoft.com/office/officeart/2005/8/layout/vProcess5"/>
    <dgm:cxn modelId="{D3114203-70DB-F245-A3B7-E2F20EB3F558}" type="presParOf" srcId="{B847A249-FAB3-6F4F-A616-7881C5153894}" destId="{21925692-BD00-0A4C-AD86-D0C025A48331}" srcOrd="12" destOrd="0" presId="urn:microsoft.com/office/officeart/2005/8/layout/vProcess5"/>
    <dgm:cxn modelId="{B468616F-047D-B14F-B0F4-290B3D38BCAA}" type="presParOf" srcId="{B847A249-FAB3-6F4F-A616-7881C5153894}" destId="{7F21E1B5-F17A-8145-9AC5-FD460D3BF939}" srcOrd="13" destOrd="0" presId="urn:microsoft.com/office/officeart/2005/8/layout/vProcess5"/>
    <dgm:cxn modelId="{359473B6-C269-4944-8431-9905538C0204}" type="presParOf" srcId="{B847A249-FAB3-6F4F-A616-7881C5153894}" destId="{B6F984FC-111F-B14C-AFF0-9830C54C75CC}" srcOrd="14"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7D420B-2C2E-F24E-B353-ECAFB175979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ACC6F029-1D8E-C548-840F-F65D0485A451}">
      <dgm:prSet phldrT="[Texto]" custT="1"/>
      <dgm:spPr>
        <a:solidFill>
          <a:schemeClr val="accent2"/>
        </a:solidFill>
      </dgm:spPr>
      <dgm:t>
        <a:bodyPr/>
        <a:lstStyle/>
        <a:p>
          <a:r>
            <a:rPr lang="en-US" sz="2400" dirty="0" smtClean="0"/>
            <a:t>Text</a:t>
          </a:r>
          <a:r>
            <a:rPr lang="en-US" sz="2400" baseline="0" dirty="0" smtClean="0"/>
            <a:t> Modeling</a:t>
          </a:r>
          <a:endParaRPr lang="en-US" sz="2400" dirty="0"/>
        </a:p>
      </dgm:t>
    </dgm:pt>
    <dgm:pt modelId="{610F5B52-5771-A640-B028-95562BF45111}" type="parTrans" cxnId="{BE7756CE-2A97-5E45-9AFE-EA8DB0BD81D5}">
      <dgm:prSet/>
      <dgm:spPr/>
      <dgm:t>
        <a:bodyPr/>
        <a:lstStyle/>
        <a:p>
          <a:endParaRPr lang="en-US" sz="2400"/>
        </a:p>
      </dgm:t>
    </dgm:pt>
    <dgm:pt modelId="{A8194CAE-8C90-2544-A500-9FEF47A3F14A}" type="sibTrans" cxnId="{BE7756CE-2A97-5E45-9AFE-EA8DB0BD81D5}">
      <dgm:prSet/>
      <dgm:spPr/>
      <dgm:t>
        <a:bodyPr/>
        <a:lstStyle/>
        <a:p>
          <a:endParaRPr lang="en-US" sz="2400"/>
        </a:p>
      </dgm:t>
    </dgm:pt>
    <dgm:pt modelId="{F98178E8-AF1A-4C41-BEB6-090617632DF1}">
      <dgm:prSet phldrT="[Texto]" custT="1"/>
      <dgm:spPr>
        <a:solidFill>
          <a:schemeClr val="accent2"/>
        </a:solidFill>
      </dgm:spPr>
      <dgm:t>
        <a:bodyPr/>
        <a:lstStyle/>
        <a:p>
          <a:r>
            <a:rPr lang="en-US" sz="2400" dirty="0" smtClean="0">
              <a:latin typeface="Helvetica" charset="0"/>
              <a:ea typeface="Helvetica" charset="0"/>
              <a:cs typeface="Helvetica" charset="0"/>
            </a:rPr>
            <a:t>Calculation of </a:t>
          </a:r>
          <a:r>
            <a:rPr lang="en-US" sz="2400" dirty="0" err="1" smtClean="0">
              <a:latin typeface="Helvetica" charset="0"/>
              <a:ea typeface="Helvetica" charset="0"/>
              <a:cs typeface="Helvetica" charset="0"/>
            </a:rPr>
            <a:t>DoIP</a:t>
          </a:r>
          <a:r>
            <a:rPr lang="en-US" sz="2400" dirty="0" smtClean="0">
              <a:latin typeface="Helvetica" charset="0"/>
              <a:ea typeface="Helvetica" charset="0"/>
              <a:cs typeface="Helvetica" charset="0"/>
            </a:rPr>
            <a:t> of Twitter Users. </a:t>
          </a:r>
          <a:endParaRPr lang="en-US" sz="2400" dirty="0"/>
        </a:p>
      </dgm:t>
    </dgm:pt>
    <dgm:pt modelId="{8467F54A-4919-9A4D-A5DC-CA329929052D}" type="parTrans" cxnId="{2A8AC0FC-C0EF-264F-9C79-F3E5CF71D708}">
      <dgm:prSet/>
      <dgm:spPr/>
      <dgm:t>
        <a:bodyPr/>
        <a:lstStyle/>
        <a:p>
          <a:endParaRPr lang="en-US" sz="2400"/>
        </a:p>
      </dgm:t>
    </dgm:pt>
    <dgm:pt modelId="{E1085AF1-78C7-E949-A456-CFA8CEF36F7A}" type="sibTrans" cxnId="{2A8AC0FC-C0EF-264F-9C79-F3E5CF71D708}">
      <dgm:prSet/>
      <dgm:spPr/>
      <dgm:t>
        <a:bodyPr/>
        <a:lstStyle/>
        <a:p>
          <a:endParaRPr lang="en-US" sz="2400"/>
        </a:p>
      </dgm:t>
    </dgm:pt>
    <dgm:pt modelId="{C9B1A08D-7C86-2040-9293-CFA9D8992F75}">
      <dgm:prSet phldrT="[Texto]" custT="1"/>
      <dgm:spPr>
        <a:solidFill>
          <a:schemeClr val="accent2"/>
        </a:solidFill>
      </dgm:spPr>
      <dgm:t>
        <a:bodyPr/>
        <a:lstStyle/>
        <a:p>
          <a:r>
            <a:rPr lang="en-US" sz="2400" dirty="0" smtClean="0"/>
            <a:t>Following Back / Lists Recommendation</a:t>
          </a:r>
          <a:endParaRPr lang="en-US" sz="2400" dirty="0"/>
        </a:p>
      </dgm:t>
    </dgm:pt>
    <dgm:pt modelId="{FA1767D7-4663-5949-B9E1-071464EC3DB1}" type="parTrans" cxnId="{DC5F0893-CF6E-DE48-A330-2497DBB00A28}">
      <dgm:prSet/>
      <dgm:spPr/>
      <dgm:t>
        <a:bodyPr/>
        <a:lstStyle/>
        <a:p>
          <a:endParaRPr lang="en-US" sz="2400"/>
        </a:p>
      </dgm:t>
    </dgm:pt>
    <dgm:pt modelId="{9541A5B3-653E-B749-8897-D55551DD116B}" type="sibTrans" cxnId="{DC5F0893-CF6E-DE48-A330-2497DBB00A28}">
      <dgm:prSet/>
      <dgm:spPr/>
      <dgm:t>
        <a:bodyPr/>
        <a:lstStyle/>
        <a:p>
          <a:endParaRPr lang="en-US" sz="2400"/>
        </a:p>
      </dgm:t>
    </dgm:pt>
    <dgm:pt modelId="{C69F38F0-27CD-7B4E-A667-E06933D20D83}" type="pres">
      <dgm:prSet presAssocID="{077D420B-2C2E-F24E-B353-ECAFB1759796}" presName="rootnode" presStyleCnt="0">
        <dgm:presLayoutVars>
          <dgm:chMax/>
          <dgm:chPref/>
          <dgm:dir/>
          <dgm:animLvl val="lvl"/>
        </dgm:presLayoutVars>
      </dgm:prSet>
      <dgm:spPr/>
      <dgm:t>
        <a:bodyPr/>
        <a:lstStyle/>
        <a:p>
          <a:endParaRPr lang="en-US"/>
        </a:p>
      </dgm:t>
    </dgm:pt>
    <dgm:pt modelId="{15255F9D-CD45-204D-98B3-C4E974CC9377}" type="pres">
      <dgm:prSet presAssocID="{ACC6F029-1D8E-C548-840F-F65D0485A451}" presName="composite" presStyleCnt="0"/>
      <dgm:spPr/>
    </dgm:pt>
    <dgm:pt modelId="{A322A42E-5400-2D4B-BA66-E9132092F318}" type="pres">
      <dgm:prSet presAssocID="{ACC6F029-1D8E-C548-840F-F65D0485A451}" presName="bentUpArrow1" presStyleLbl="alignImgPlace1" presStyleIdx="0" presStyleCnt="2" custLinFactX="-26438" custLinFactNeighborX="-100000" custLinFactNeighborY="2"/>
      <dgm:spPr/>
    </dgm:pt>
    <dgm:pt modelId="{C3F293D8-E8E5-CA4D-A3D2-21AB31C4D7B5}" type="pres">
      <dgm:prSet presAssocID="{ACC6F029-1D8E-C548-840F-F65D0485A451}" presName="ParentText" presStyleLbl="node1" presStyleIdx="0" presStyleCnt="3" custScaleX="122125" custScaleY="70772" custLinFactX="-17399" custLinFactNeighborX="-100000" custLinFactNeighborY="0">
        <dgm:presLayoutVars>
          <dgm:chMax val="1"/>
          <dgm:chPref val="1"/>
          <dgm:bulletEnabled val="1"/>
        </dgm:presLayoutVars>
      </dgm:prSet>
      <dgm:spPr/>
      <dgm:t>
        <a:bodyPr/>
        <a:lstStyle/>
        <a:p>
          <a:endParaRPr lang="en-US"/>
        </a:p>
      </dgm:t>
    </dgm:pt>
    <dgm:pt modelId="{25A23FE0-113D-1444-80B8-6ED42F1F7828}" type="pres">
      <dgm:prSet presAssocID="{ACC6F029-1D8E-C548-840F-F65D0485A451}" presName="ChildText" presStyleLbl="revTx" presStyleIdx="0" presStyleCnt="2" custLinFactX="81391" custLinFactNeighborX="100000" custLinFactNeighborY="2159">
        <dgm:presLayoutVars>
          <dgm:chMax val="0"/>
          <dgm:chPref val="0"/>
          <dgm:bulletEnabled val="1"/>
        </dgm:presLayoutVars>
      </dgm:prSet>
      <dgm:spPr/>
      <dgm:t>
        <a:bodyPr/>
        <a:lstStyle/>
        <a:p>
          <a:endParaRPr lang="en-US"/>
        </a:p>
      </dgm:t>
    </dgm:pt>
    <dgm:pt modelId="{0271065F-33A5-3941-A132-51D1EFBAD1EE}" type="pres">
      <dgm:prSet presAssocID="{A8194CAE-8C90-2544-A500-9FEF47A3F14A}" presName="sibTrans" presStyleCnt="0"/>
      <dgm:spPr/>
    </dgm:pt>
    <dgm:pt modelId="{0479096C-0150-1047-83A1-5B249B4BD96A}" type="pres">
      <dgm:prSet presAssocID="{F98178E8-AF1A-4C41-BEB6-090617632DF1}" presName="composite" presStyleCnt="0"/>
      <dgm:spPr/>
    </dgm:pt>
    <dgm:pt modelId="{42519D66-7C55-BD42-BC40-C1C6EF4ED9E7}" type="pres">
      <dgm:prSet presAssocID="{F98178E8-AF1A-4C41-BEB6-090617632DF1}" presName="bentUpArrow1" presStyleLbl="alignImgPlace1" presStyleIdx="1" presStyleCnt="2" custLinFactNeighborX="-84894" custLinFactNeighborY="-2054"/>
      <dgm:spPr/>
    </dgm:pt>
    <dgm:pt modelId="{1D749A00-FA70-C345-9056-DEBB6C80A645}" type="pres">
      <dgm:prSet presAssocID="{F98178E8-AF1A-4C41-BEB6-090617632DF1}" presName="ParentText" presStyleLbl="node1" presStyleIdx="1" presStyleCnt="3" custScaleX="192149" custLinFactNeighborX="-64618" custLinFactNeighborY="-1744">
        <dgm:presLayoutVars>
          <dgm:chMax val="1"/>
          <dgm:chPref val="1"/>
          <dgm:bulletEnabled val="1"/>
        </dgm:presLayoutVars>
      </dgm:prSet>
      <dgm:spPr/>
      <dgm:t>
        <a:bodyPr/>
        <a:lstStyle/>
        <a:p>
          <a:endParaRPr lang="en-US"/>
        </a:p>
      </dgm:t>
    </dgm:pt>
    <dgm:pt modelId="{C3B00F5F-B39D-0C4D-86F3-4287A02B959E}" type="pres">
      <dgm:prSet presAssocID="{F98178E8-AF1A-4C41-BEB6-090617632DF1}" presName="ChildText" presStyleLbl="revTx" presStyleIdx="1" presStyleCnt="2" custLinFactX="100000" custLinFactNeighborX="153611" custLinFactNeighborY="-2159">
        <dgm:presLayoutVars>
          <dgm:chMax val="0"/>
          <dgm:chPref val="0"/>
          <dgm:bulletEnabled val="1"/>
        </dgm:presLayoutVars>
      </dgm:prSet>
      <dgm:spPr/>
      <dgm:t>
        <a:bodyPr/>
        <a:lstStyle/>
        <a:p>
          <a:endParaRPr lang="en-US"/>
        </a:p>
      </dgm:t>
    </dgm:pt>
    <dgm:pt modelId="{23B90A4F-7E46-304B-BFE3-F6B33B72A09B}" type="pres">
      <dgm:prSet presAssocID="{E1085AF1-78C7-E949-A456-CFA8CEF36F7A}" presName="sibTrans" presStyleCnt="0"/>
      <dgm:spPr/>
    </dgm:pt>
    <dgm:pt modelId="{407C6E46-0BBB-CE43-8F1A-FD879637E3D9}" type="pres">
      <dgm:prSet presAssocID="{C9B1A08D-7C86-2040-9293-CFA9D8992F75}" presName="composite" presStyleCnt="0"/>
      <dgm:spPr/>
    </dgm:pt>
    <dgm:pt modelId="{616E0863-B5A5-9744-9FE4-4E7A84B8619B}" type="pres">
      <dgm:prSet presAssocID="{C9B1A08D-7C86-2040-9293-CFA9D8992F75}" presName="ParentText" presStyleLbl="node1" presStyleIdx="2" presStyleCnt="3" custScaleX="261150" custLinFactNeighborX="10994">
        <dgm:presLayoutVars>
          <dgm:chMax val="1"/>
          <dgm:chPref val="1"/>
          <dgm:bulletEnabled val="1"/>
        </dgm:presLayoutVars>
      </dgm:prSet>
      <dgm:spPr/>
      <dgm:t>
        <a:bodyPr/>
        <a:lstStyle/>
        <a:p>
          <a:endParaRPr lang="en-US"/>
        </a:p>
      </dgm:t>
    </dgm:pt>
  </dgm:ptLst>
  <dgm:cxnLst>
    <dgm:cxn modelId="{D681B9ED-943F-D747-984A-3CF429D078B0}" type="presOf" srcId="{F98178E8-AF1A-4C41-BEB6-090617632DF1}" destId="{1D749A00-FA70-C345-9056-DEBB6C80A645}" srcOrd="0" destOrd="0" presId="urn:microsoft.com/office/officeart/2005/8/layout/StepDownProcess"/>
    <dgm:cxn modelId="{42512ED6-C0C1-A54F-A0D7-DAE4B61C4FFF}" type="presOf" srcId="{C9B1A08D-7C86-2040-9293-CFA9D8992F75}" destId="{616E0863-B5A5-9744-9FE4-4E7A84B8619B}" srcOrd="0" destOrd="0" presId="urn:microsoft.com/office/officeart/2005/8/layout/StepDownProcess"/>
    <dgm:cxn modelId="{BE7756CE-2A97-5E45-9AFE-EA8DB0BD81D5}" srcId="{077D420B-2C2E-F24E-B353-ECAFB1759796}" destId="{ACC6F029-1D8E-C548-840F-F65D0485A451}" srcOrd="0" destOrd="0" parTransId="{610F5B52-5771-A640-B028-95562BF45111}" sibTransId="{A8194CAE-8C90-2544-A500-9FEF47A3F14A}"/>
    <dgm:cxn modelId="{6643C8F2-B32C-2748-91E8-B8640F915614}" type="presOf" srcId="{077D420B-2C2E-F24E-B353-ECAFB1759796}" destId="{C69F38F0-27CD-7B4E-A667-E06933D20D83}" srcOrd="0" destOrd="0" presId="urn:microsoft.com/office/officeart/2005/8/layout/StepDownProcess"/>
    <dgm:cxn modelId="{DC5F0893-CF6E-DE48-A330-2497DBB00A28}" srcId="{077D420B-2C2E-F24E-B353-ECAFB1759796}" destId="{C9B1A08D-7C86-2040-9293-CFA9D8992F75}" srcOrd="2" destOrd="0" parTransId="{FA1767D7-4663-5949-B9E1-071464EC3DB1}" sibTransId="{9541A5B3-653E-B749-8897-D55551DD116B}"/>
    <dgm:cxn modelId="{2A8AC0FC-C0EF-264F-9C79-F3E5CF71D708}" srcId="{077D420B-2C2E-F24E-B353-ECAFB1759796}" destId="{F98178E8-AF1A-4C41-BEB6-090617632DF1}" srcOrd="1" destOrd="0" parTransId="{8467F54A-4919-9A4D-A5DC-CA329929052D}" sibTransId="{E1085AF1-78C7-E949-A456-CFA8CEF36F7A}"/>
    <dgm:cxn modelId="{1C9EFFE5-93DC-9B44-BF78-FC2072FCC006}" type="presOf" srcId="{ACC6F029-1D8E-C548-840F-F65D0485A451}" destId="{C3F293D8-E8E5-CA4D-A3D2-21AB31C4D7B5}" srcOrd="0" destOrd="0" presId="urn:microsoft.com/office/officeart/2005/8/layout/StepDownProcess"/>
    <dgm:cxn modelId="{E7EBC1A2-D663-8747-A752-5EBB46577F78}" type="presParOf" srcId="{C69F38F0-27CD-7B4E-A667-E06933D20D83}" destId="{15255F9D-CD45-204D-98B3-C4E974CC9377}" srcOrd="0" destOrd="0" presId="urn:microsoft.com/office/officeart/2005/8/layout/StepDownProcess"/>
    <dgm:cxn modelId="{29270C8D-E5B5-1245-8C53-4D32630EC6C9}" type="presParOf" srcId="{15255F9D-CD45-204D-98B3-C4E974CC9377}" destId="{A322A42E-5400-2D4B-BA66-E9132092F318}" srcOrd="0" destOrd="0" presId="urn:microsoft.com/office/officeart/2005/8/layout/StepDownProcess"/>
    <dgm:cxn modelId="{50C78313-0EDC-C84F-A7F1-B169A0889761}" type="presParOf" srcId="{15255F9D-CD45-204D-98B3-C4E974CC9377}" destId="{C3F293D8-E8E5-CA4D-A3D2-21AB31C4D7B5}" srcOrd="1" destOrd="0" presId="urn:microsoft.com/office/officeart/2005/8/layout/StepDownProcess"/>
    <dgm:cxn modelId="{39BE3EAF-6D45-7B4C-87F7-B16A37B2747E}" type="presParOf" srcId="{15255F9D-CD45-204D-98B3-C4E974CC9377}" destId="{25A23FE0-113D-1444-80B8-6ED42F1F7828}" srcOrd="2" destOrd="0" presId="urn:microsoft.com/office/officeart/2005/8/layout/StepDownProcess"/>
    <dgm:cxn modelId="{5DC7810F-F2A1-D746-B85A-2C5B13D8E175}" type="presParOf" srcId="{C69F38F0-27CD-7B4E-A667-E06933D20D83}" destId="{0271065F-33A5-3941-A132-51D1EFBAD1EE}" srcOrd="1" destOrd="0" presId="urn:microsoft.com/office/officeart/2005/8/layout/StepDownProcess"/>
    <dgm:cxn modelId="{93F55220-0D93-9B48-AAF9-3B4236897C37}" type="presParOf" srcId="{C69F38F0-27CD-7B4E-A667-E06933D20D83}" destId="{0479096C-0150-1047-83A1-5B249B4BD96A}" srcOrd="2" destOrd="0" presId="urn:microsoft.com/office/officeart/2005/8/layout/StepDownProcess"/>
    <dgm:cxn modelId="{A6307585-2A8D-3942-9356-F439E2775EA7}" type="presParOf" srcId="{0479096C-0150-1047-83A1-5B249B4BD96A}" destId="{42519D66-7C55-BD42-BC40-C1C6EF4ED9E7}" srcOrd="0" destOrd="0" presId="urn:microsoft.com/office/officeart/2005/8/layout/StepDownProcess"/>
    <dgm:cxn modelId="{B897D178-F32B-FA4E-8109-926B034FB6EC}" type="presParOf" srcId="{0479096C-0150-1047-83A1-5B249B4BD96A}" destId="{1D749A00-FA70-C345-9056-DEBB6C80A645}" srcOrd="1" destOrd="0" presId="urn:microsoft.com/office/officeart/2005/8/layout/StepDownProcess"/>
    <dgm:cxn modelId="{755EC25C-FFE7-1C41-8C76-853A5E227EA1}" type="presParOf" srcId="{0479096C-0150-1047-83A1-5B249B4BD96A}" destId="{C3B00F5F-B39D-0C4D-86F3-4287A02B959E}" srcOrd="2" destOrd="0" presId="urn:microsoft.com/office/officeart/2005/8/layout/StepDownProcess"/>
    <dgm:cxn modelId="{4048CC47-7E5B-0C42-8F41-20BE32494C52}" type="presParOf" srcId="{C69F38F0-27CD-7B4E-A667-E06933D20D83}" destId="{23B90A4F-7E46-304B-BFE3-F6B33B72A09B}" srcOrd="3" destOrd="0" presId="urn:microsoft.com/office/officeart/2005/8/layout/StepDownProcess"/>
    <dgm:cxn modelId="{0163C8BF-343F-C044-AE82-0879D5DEF360}" type="presParOf" srcId="{C69F38F0-27CD-7B4E-A667-E06933D20D83}" destId="{407C6E46-0BBB-CE43-8F1A-FD879637E3D9}" srcOrd="4" destOrd="0" presId="urn:microsoft.com/office/officeart/2005/8/layout/StepDownProcess"/>
    <dgm:cxn modelId="{773AFD2C-9817-B64B-AF08-D3158A611172}" type="presParOf" srcId="{407C6E46-0BBB-CE43-8F1A-FD879637E3D9}" destId="{616E0863-B5A5-9744-9FE4-4E7A84B8619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72006-9264-F14E-87D7-5D799265EFC6}">
      <dsp:nvSpPr>
        <dsp:cNvPr id="0" name=""/>
        <dsp:cNvSpPr/>
      </dsp:nvSpPr>
      <dsp:spPr>
        <a:xfrm>
          <a:off x="0" y="165520"/>
          <a:ext cx="7744967" cy="541268"/>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 source</a:t>
          </a:r>
          <a:endParaRPr lang="en-US" sz="2200" kern="1200" dirty="0"/>
        </a:p>
      </dsp:txBody>
      <dsp:txXfrm>
        <a:off x="15853" y="181373"/>
        <a:ext cx="6721009" cy="509562"/>
      </dsp:txXfrm>
    </dsp:sp>
    <dsp:sp modelId="{E7D96C88-E094-8C4B-93CA-F35389B7A765}">
      <dsp:nvSpPr>
        <dsp:cNvPr id="0" name=""/>
        <dsp:cNvSpPr/>
      </dsp:nvSpPr>
      <dsp:spPr>
        <a:xfrm>
          <a:off x="535915" y="1007111"/>
          <a:ext cx="7744967" cy="600123"/>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a:t>
          </a:r>
          <a:endParaRPr lang="en-US" sz="2200" kern="1200" dirty="0"/>
        </a:p>
      </dsp:txBody>
      <dsp:txXfrm>
        <a:off x="553492" y="1024688"/>
        <a:ext cx="6564454" cy="564969"/>
      </dsp:txXfrm>
    </dsp:sp>
    <dsp:sp modelId="{78399A50-10ED-AE45-86E7-5AC8806AA52D}">
      <dsp:nvSpPr>
        <dsp:cNvPr id="0" name=""/>
        <dsp:cNvSpPr/>
      </dsp:nvSpPr>
      <dsp:spPr>
        <a:xfrm>
          <a:off x="1072373" y="1911665"/>
          <a:ext cx="7744967" cy="54095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Target data</a:t>
          </a:r>
          <a:endParaRPr lang="en-US" sz="2200" kern="1200" dirty="0"/>
        </a:p>
      </dsp:txBody>
      <dsp:txXfrm>
        <a:off x="1088217" y="1927509"/>
        <a:ext cx="6567920" cy="509266"/>
      </dsp:txXfrm>
    </dsp:sp>
    <dsp:sp modelId="{BFFCB531-1736-4946-8C9D-DBDC92597A24}">
      <dsp:nvSpPr>
        <dsp:cNvPr id="0" name=""/>
        <dsp:cNvSpPr/>
      </dsp:nvSpPr>
      <dsp:spPr>
        <a:xfrm>
          <a:off x="1604571" y="2895120"/>
          <a:ext cx="7744967" cy="52032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Preprocessed data</a:t>
          </a:r>
          <a:endParaRPr lang="en-US" sz="2200" kern="1200" dirty="0"/>
        </a:p>
      </dsp:txBody>
      <dsp:txXfrm>
        <a:off x="1619811" y="2910360"/>
        <a:ext cx="6569128" cy="489844"/>
      </dsp:txXfrm>
    </dsp:sp>
    <dsp:sp modelId="{8FBDAC5E-1087-EC4F-A946-194859F40EBC}">
      <dsp:nvSpPr>
        <dsp:cNvPr id="0" name=""/>
        <dsp:cNvSpPr/>
      </dsp:nvSpPr>
      <dsp:spPr>
        <a:xfrm>
          <a:off x="1999838" y="3813456"/>
          <a:ext cx="7744967" cy="579981"/>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Patterns</a:t>
          </a:r>
          <a:endParaRPr lang="en-US" sz="2200" kern="1200" dirty="0"/>
        </a:p>
      </dsp:txBody>
      <dsp:txXfrm>
        <a:off x="2016825" y="3830443"/>
        <a:ext cx="6565634" cy="546007"/>
      </dsp:txXfrm>
    </dsp:sp>
    <dsp:sp modelId="{674BDF62-5673-624B-84CA-931B431A9604}">
      <dsp:nvSpPr>
        <dsp:cNvPr id="0" name=""/>
        <dsp:cNvSpPr/>
      </dsp:nvSpPr>
      <dsp:spPr>
        <a:xfrm>
          <a:off x="6753424" y="57957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6880999" y="579578"/>
        <a:ext cx="311851" cy="426668"/>
      </dsp:txXfrm>
    </dsp:sp>
    <dsp:sp modelId="{4D087CA7-2ECF-EC4E-BAD5-21A74EFEB60E}">
      <dsp:nvSpPr>
        <dsp:cNvPr id="0" name=""/>
        <dsp:cNvSpPr/>
      </dsp:nvSpPr>
      <dsp:spPr>
        <a:xfrm>
          <a:off x="7299122" y="1538455"/>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426697" y="1538455"/>
        <a:ext cx="311851" cy="426668"/>
      </dsp:txXfrm>
    </dsp:sp>
    <dsp:sp modelId="{F3A1B957-65EC-4743-87BE-7030A5425C57}">
      <dsp:nvSpPr>
        <dsp:cNvPr id="0" name=""/>
        <dsp:cNvSpPr/>
      </dsp:nvSpPr>
      <dsp:spPr>
        <a:xfrm>
          <a:off x="7779508" y="245735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907083" y="2457358"/>
        <a:ext cx="311851" cy="426668"/>
      </dsp:txXfrm>
    </dsp:sp>
    <dsp:sp modelId="{4BFDA137-ABD5-7541-B6AC-FE61890A4AB8}">
      <dsp:nvSpPr>
        <dsp:cNvPr id="0" name=""/>
        <dsp:cNvSpPr/>
      </dsp:nvSpPr>
      <dsp:spPr>
        <a:xfrm>
          <a:off x="8357866" y="3447553"/>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85441" y="3447553"/>
        <a:ext cx="311851" cy="4266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2A42E-5400-2D4B-BA66-E9132092F318}">
      <dsp:nvSpPr>
        <dsp:cNvPr id="0" name=""/>
        <dsp:cNvSpPr/>
      </dsp:nvSpPr>
      <dsp:spPr>
        <a:xfrm rot="5400000">
          <a:off x="80410" y="1175509"/>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3F293D8-E8E5-CA4D-A3D2-21AB31C4D7B5}">
      <dsp:nvSpPr>
        <dsp:cNvPr id="0" name=""/>
        <dsp:cNvSpPr/>
      </dsp:nvSpPr>
      <dsp:spPr>
        <a:xfrm>
          <a:off x="0" y="87996"/>
          <a:ext cx="2387792" cy="968570"/>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Text</a:t>
          </a:r>
          <a:r>
            <a:rPr lang="en-US" sz="2400" kern="1200" baseline="0" dirty="0" smtClean="0"/>
            <a:t> Modeling</a:t>
          </a:r>
          <a:endParaRPr lang="en-US" sz="2400" kern="1200" dirty="0"/>
        </a:p>
      </dsp:txBody>
      <dsp:txXfrm>
        <a:off x="47290" y="135286"/>
        <a:ext cx="2293212" cy="873990"/>
      </dsp:txXfrm>
    </dsp:sp>
    <dsp:sp modelId="{25A23FE0-113D-1444-80B8-6ED42F1F7828}">
      <dsp:nvSpPr>
        <dsp:cNvPr id="0" name=""/>
        <dsp:cNvSpPr/>
      </dsp:nvSpPr>
      <dsp:spPr>
        <a:xfrm>
          <a:off x="5502230" y="42399"/>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42519D66-7C55-BD42-BC40-C1C6EF4ED9E7}">
      <dsp:nvSpPr>
        <dsp:cNvPr id="0" name=""/>
        <dsp:cNvSpPr/>
      </dsp:nvSpPr>
      <dsp:spPr>
        <a:xfrm rot="5400000">
          <a:off x="2562227" y="2688996"/>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D749A00-FA70-C345-9056-DEBB6C80A645}">
      <dsp:nvSpPr>
        <dsp:cNvPr id="0" name=""/>
        <dsp:cNvSpPr/>
      </dsp:nvSpPr>
      <dsp:spPr>
        <a:xfrm>
          <a:off x="1212779" y="1401490"/>
          <a:ext cx="375690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Helvetica" charset="0"/>
              <a:ea typeface="Helvetica" charset="0"/>
              <a:cs typeface="Helvetica" charset="0"/>
            </a:rPr>
            <a:t>Calculation of </a:t>
          </a:r>
          <a:r>
            <a:rPr lang="en-US" sz="2400" kern="1200" dirty="0" err="1" smtClean="0">
              <a:latin typeface="Helvetica" charset="0"/>
              <a:ea typeface="Helvetica" charset="0"/>
              <a:cs typeface="Helvetica" charset="0"/>
            </a:rPr>
            <a:t>DoIP</a:t>
          </a:r>
          <a:r>
            <a:rPr lang="en-US" sz="2400" kern="1200" dirty="0" smtClean="0">
              <a:latin typeface="Helvetica" charset="0"/>
              <a:ea typeface="Helvetica" charset="0"/>
              <a:cs typeface="Helvetica" charset="0"/>
            </a:rPr>
            <a:t> of Twitter Users. </a:t>
          </a:r>
          <a:endParaRPr lang="en-US" sz="2400" kern="1200" dirty="0"/>
        </a:p>
      </dsp:txBody>
      <dsp:txXfrm>
        <a:off x="1279599" y="1468310"/>
        <a:ext cx="3623263" cy="1234938"/>
      </dsp:txXfrm>
    </dsp:sp>
    <dsp:sp modelId="{C3B00F5F-B39D-0C4D-86F3-4287A02B959E}">
      <dsp:nvSpPr>
        <dsp:cNvPr id="0" name=""/>
        <dsp:cNvSpPr/>
      </dsp:nvSpPr>
      <dsp:spPr>
        <a:xfrm>
          <a:off x="8636371" y="1532001"/>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616E0863-B5A5-9744-9FE4-4E7A84B8619B}">
      <dsp:nvSpPr>
        <dsp:cNvPr id="0" name=""/>
        <dsp:cNvSpPr/>
      </dsp:nvSpPr>
      <dsp:spPr>
        <a:xfrm>
          <a:off x="4416040" y="2962724"/>
          <a:ext cx="510601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Following Back / Lists Recommendation</a:t>
          </a:r>
          <a:endParaRPr lang="en-US" sz="2400" kern="1200" dirty="0"/>
        </a:p>
      </dsp:txBody>
      <dsp:txXfrm>
        <a:off x="4482860" y="3029544"/>
        <a:ext cx="4972373" cy="123493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A62163-D443-B846-B3CA-DEFC21CCD085}" type="datetimeFigureOut">
              <a:rPr lang="en-US" smtClean="0"/>
              <a:t>3/14/19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AAFD9D-EB30-EC48-AC35-B521AABA13B1}" type="slidenum">
              <a:rPr lang="en-US" smtClean="0"/>
              <a:t>‹Nr.›</a:t>
            </a:fld>
            <a:endParaRPr lang="en-US"/>
          </a:p>
        </p:txBody>
      </p:sp>
    </p:spTree>
    <p:extLst>
      <p:ext uri="{BB962C8B-B14F-4D97-AF65-F5344CB8AC3E}">
        <p14:creationId xmlns:p14="http://schemas.microsoft.com/office/powerpoint/2010/main" val="8827127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a:t>
            </a:fld>
            <a:endParaRPr lang="en-US"/>
          </a:p>
        </p:txBody>
      </p:sp>
    </p:spTree>
    <p:extLst>
      <p:ext uri="{BB962C8B-B14F-4D97-AF65-F5344CB8AC3E}">
        <p14:creationId xmlns:p14="http://schemas.microsoft.com/office/powerpoint/2010/main" val="134527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they generate a low dimensional vector space in</a:t>
            </a:r>
          </a:p>
          <a:p>
            <a:r>
              <a:rPr lang="en-US" sz="1200" b="0" i="0" u="none" strike="noStrike" kern="1200" baseline="0" dirty="0" smtClean="0">
                <a:solidFill>
                  <a:schemeClr val="tx1"/>
                </a:solidFill>
                <a:latin typeface="+mn-lt"/>
                <a:ea typeface="+mn-ea"/>
                <a:cs typeface="+mn-cs"/>
              </a:rPr>
              <a:t>which semantically similar words are close. In this study, the</a:t>
            </a:r>
          </a:p>
          <a:p>
            <a:r>
              <a:rPr lang="en-US" sz="1200" b="0" i="0" u="none" strike="noStrike" kern="1200" baseline="0" dirty="0" smtClean="0">
                <a:solidFill>
                  <a:schemeClr val="tx1"/>
                </a:solidFill>
                <a:latin typeface="+mn-lt"/>
                <a:ea typeface="+mn-ea"/>
                <a:cs typeface="+mn-cs"/>
              </a:rPr>
              <a:t>authors employed the so-called neural word </a:t>
            </a:r>
            <a:r>
              <a:rPr lang="en-US" sz="1200" b="0" i="0" u="none" strike="noStrike" kern="1200" baseline="0" dirty="0" err="1" smtClean="0">
                <a:solidFill>
                  <a:schemeClr val="tx1"/>
                </a:solidFill>
                <a:latin typeface="+mn-lt"/>
                <a:ea typeface="+mn-ea"/>
                <a:cs typeface="+mn-cs"/>
              </a:rPr>
              <a:t>embeddings</a:t>
            </a:r>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and built them using Google’s word2vec4, which is the most</a:t>
            </a:r>
          </a:p>
          <a:p>
            <a:r>
              <a:rPr lang="en-US" sz="1200" b="0" i="0" u="none" strike="noStrike" kern="1200" baseline="0" dirty="0" smtClean="0">
                <a:solidFill>
                  <a:schemeClr val="tx1"/>
                </a:solidFill>
                <a:latin typeface="+mn-lt"/>
                <a:ea typeface="+mn-ea"/>
                <a:cs typeface="+mn-cs"/>
              </a:rPr>
              <a:t>widely used implementation in the current literature.</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14</a:t>
            </a:fld>
            <a:endParaRPr lang="en-US"/>
          </a:p>
        </p:txBody>
      </p:sp>
    </p:spTree>
    <p:extLst>
      <p:ext uri="{BB962C8B-B14F-4D97-AF65-F5344CB8AC3E}">
        <p14:creationId xmlns:p14="http://schemas.microsoft.com/office/powerpoint/2010/main" val="1551928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This problem is known as data </a:t>
            </a:r>
            <a:r>
              <a:rPr lang="en-US" dirty="0" err="1" smtClean="0"/>
              <a:t>sparsity</a:t>
            </a:r>
            <a:r>
              <a:rPr lang="en-US" dirty="0" smtClean="0"/>
              <a:t>, </a:t>
            </a:r>
          </a:p>
          <a:p>
            <a:r>
              <a:rPr lang="en-US" dirty="0" smtClean="0"/>
              <a:t>and it is a challenge for the sentiment-topic task</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15</a:t>
            </a:fld>
            <a:endParaRPr lang="en-US"/>
          </a:p>
        </p:txBody>
      </p:sp>
    </p:spTree>
    <p:extLst>
      <p:ext uri="{BB962C8B-B14F-4D97-AF65-F5344CB8AC3E}">
        <p14:creationId xmlns:p14="http://schemas.microsoft.com/office/powerpoint/2010/main" val="494687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_tradnl" dirty="0" err="1" smtClean="0">
                <a:solidFill>
                  <a:srgbClr val="333333"/>
                </a:solidFill>
                <a:latin typeface="Helvetica" charset="0"/>
              </a:rPr>
              <a:t>When</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dimension</a:t>
            </a:r>
            <a:r>
              <a:rPr lang="es-ES_tradnl" dirty="0" smtClean="0">
                <a:solidFill>
                  <a:srgbClr val="333333"/>
                </a:solidFill>
                <a:latin typeface="Helvetica" charset="0"/>
              </a:rPr>
              <a:t> of </a:t>
            </a:r>
            <a:r>
              <a:rPr lang="es-ES_tradnl" dirty="0" err="1" smtClean="0">
                <a:solidFill>
                  <a:srgbClr val="333333"/>
                </a:solidFill>
                <a:latin typeface="Helvetica" charset="0"/>
              </a:rPr>
              <a:t>the</a:t>
            </a:r>
            <a:r>
              <a:rPr lang="es-ES_tradnl" dirty="0" smtClean="0">
                <a:solidFill>
                  <a:srgbClr val="333333"/>
                </a:solidFill>
                <a:latin typeface="Helvetica" charset="0"/>
              </a:rPr>
              <a:t> data </a:t>
            </a:r>
            <a:r>
              <a:rPr lang="es-ES_tradnl" dirty="0" err="1" smtClean="0">
                <a:solidFill>
                  <a:srgbClr val="333333"/>
                </a:solidFill>
                <a:latin typeface="Helvetica" charset="0"/>
              </a:rPr>
              <a:t>is</a:t>
            </a:r>
            <a:r>
              <a:rPr lang="es-ES_tradnl" dirty="0" smtClean="0">
                <a:solidFill>
                  <a:srgbClr val="333333"/>
                </a:solidFill>
                <a:latin typeface="Helvetica" charset="0"/>
              </a:rPr>
              <a:t> </a:t>
            </a:r>
            <a:r>
              <a:rPr lang="es-ES_tradnl" dirty="0" err="1" smtClean="0">
                <a:solidFill>
                  <a:srgbClr val="333333"/>
                </a:solidFill>
                <a:latin typeface="Helvetica" charset="0"/>
              </a:rPr>
              <a:t>high</a:t>
            </a:r>
            <a:r>
              <a:rPr lang="es-ES_tradnl" dirty="0" smtClean="0">
                <a:solidFill>
                  <a:srgbClr val="333333"/>
                </a:solidFill>
                <a:latin typeface="Helvetica" charset="0"/>
              </a:rPr>
              <a:t>, </a:t>
            </a:r>
            <a:r>
              <a:rPr lang="es-ES_tradnl" dirty="0" err="1" smtClean="0">
                <a:solidFill>
                  <a:srgbClr val="333333"/>
                </a:solidFill>
                <a:latin typeface="Helvetica" charset="0"/>
              </a:rPr>
              <a:t>due</a:t>
            </a:r>
            <a:r>
              <a:rPr lang="es-ES_tradnl" dirty="0" smtClean="0">
                <a:solidFill>
                  <a:srgbClr val="333333"/>
                </a:solidFill>
                <a:latin typeface="Helvetica" charset="0"/>
              </a:rPr>
              <a:t> to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issue</a:t>
            </a:r>
            <a:r>
              <a:rPr lang="es-ES_tradnl" dirty="0" smtClean="0">
                <a:solidFill>
                  <a:srgbClr val="333333"/>
                </a:solidFill>
                <a:latin typeface="Helvetica" charset="0"/>
              </a:rPr>
              <a:t> </a:t>
            </a:r>
            <a:r>
              <a:rPr lang="es-ES_tradnl" dirty="0" err="1" smtClean="0">
                <a:solidFill>
                  <a:srgbClr val="333333"/>
                </a:solidFill>
                <a:latin typeface="Helvetica" charset="0"/>
              </a:rPr>
              <a:t>called</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‘curse of </a:t>
            </a:r>
            <a:r>
              <a:rPr lang="es-ES_tradnl" dirty="0" err="1" smtClean="0">
                <a:solidFill>
                  <a:srgbClr val="333333"/>
                </a:solidFill>
                <a:latin typeface="Helvetica" charset="0"/>
              </a:rPr>
              <a:t>dimensionality</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Euclidean</a:t>
            </a:r>
            <a:r>
              <a:rPr lang="es-ES_tradnl" dirty="0" smtClean="0">
                <a:solidFill>
                  <a:srgbClr val="333333"/>
                </a:solidFill>
                <a:latin typeface="Helvetica" charset="0"/>
              </a:rPr>
              <a:t> </a:t>
            </a:r>
            <a:r>
              <a:rPr lang="es-ES_tradnl" dirty="0" err="1" smtClean="0">
                <a:solidFill>
                  <a:srgbClr val="333333"/>
                </a:solidFill>
                <a:latin typeface="Helvetica" charset="0"/>
              </a:rPr>
              <a:t>distances</a:t>
            </a:r>
            <a:r>
              <a:rPr lang="es-ES_tradnl" dirty="0" smtClean="0">
                <a:solidFill>
                  <a:srgbClr val="333333"/>
                </a:solidFill>
                <a:latin typeface="Helvetica" charset="0"/>
              </a:rPr>
              <a:t> </a:t>
            </a:r>
            <a:r>
              <a:rPr lang="es-ES_tradnl" dirty="0" err="1" smtClean="0">
                <a:solidFill>
                  <a:srgbClr val="333333"/>
                </a:solidFill>
                <a:latin typeface="Helvetica" charset="0"/>
              </a:rPr>
              <a:t>between</a:t>
            </a:r>
            <a:r>
              <a:rPr lang="es-ES_tradnl" dirty="0" smtClean="0">
                <a:solidFill>
                  <a:srgbClr val="333333"/>
                </a:solidFill>
                <a:latin typeface="Helvetica" charset="0"/>
              </a:rPr>
              <a:t> </a:t>
            </a:r>
            <a:r>
              <a:rPr lang="es-ES_tradnl" dirty="0" err="1" smtClean="0">
                <a:solidFill>
                  <a:srgbClr val="333333"/>
                </a:solidFill>
                <a:latin typeface="Helvetica" charset="0"/>
              </a:rPr>
              <a:t>any</a:t>
            </a:r>
            <a:r>
              <a:rPr lang="es-ES_tradnl" dirty="0" smtClean="0">
                <a:solidFill>
                  <a:srgbClr val="333333"/>
                </a:solidFill>
                <a:latin typeface="Helvetica" charset="0"/>
              </a:rPr>
              <a:t> </a:t>
            </a:r>
            <a:r>
              <a:rPr lang="es-ES_tradnl" dirty="0" err="1" smtClean="0">
                <a:solidFill>
                  <a:srgbClr val="333333"/>
                </a:solidFill>
                <a:latin typeface="Helvetica" charset="0"/>
              </a:rPr>
              <a:t>pair</a:t>
            </a:r>
            <a:r>
              <a:rPr lang="es-ES_tradnl" dirty="0" smtClean="0">
                <a:solidFill>
                  <a:srgbClr val="333333"/>
                </a:solidFill>
                <a:latin typeface="Helvetica" charset="0"/>
              </a:rPr>
              <a:t> of </a:t>
            </a:r>
            <a:r>
              <a:rPr lang="es-ES_tradnl" dirty="0" err="1" smtClean="0">
                <a:solidFill>
                  <a:srgbClr val="333333"/>
                </a:solidFill>
                <a:latin typeface="Helvetica" charset="0"/>
              </a:rPr>
              <a:t>the</a:t>
            </a:r>
            <a:r>
              <a:rPr lang="es-ES_tradnl" dirty="0" smtClean="0">
                <a:solidFill>
                  <a:srgbClr val="333333"/>
                </a:solidFill>
                <a:latin typeface="Helvetica" charset="0"/>
              </a:rPr>
              <a:t> data loses </a:t>
            </a:r>
            <a:r>
              <a:rPr lang="es-ES_tradnl" dirty="0" err="1" smtClean="0">
                <a:solidFill>
                  <a:srgbClr val="333333"/>
                </a:solidFill>
                <a:latin typeface="Helvetica" charset="0"/>
              </a:rPr>
              <a:t>its</a:t>
            </a:r>
            <a:r>
              <a:rPr lang="es-ES_tradnl" dirty="0" smtClean="0">
                <a:solidFill>
                  <a:srgbClr val="333333"/>
                </a:solidFill>
                <a:latin typeface="Helvetica" charset="0"/>
              </a:rPr>
              <a:t> </a:t>
            </a:r>
            <a:r>
              <a:rPr lang="es-ES_tradnl" dirty="0" err="1" smtClean="0">
                <a:solidFill>
                  <a:srgbClr val="333333"/>
                </a:solidFill>
                <a:latin typeface="Helvetica" charset="0"/>
              </a:rPr>
              <a:t>validity</a:t>
            </a:r>
            <a:r>
              <a:rPr lang="es-ES_tradnl" dirty="0" smtClean="0">
                <a:solidFill>
                  <a:srgbClr val="333333"/>
                </a:solidFill>
                <a:latin typeface="Helvetica" charset="0"/>
              </a:rPr>
              <a:t> as a </a:t>
            </a:r>
            <a:r>
              <a:rPr lang="es-ES_tradnl" dirty="0" err="1" smtClean="0">
                <a:solidFill>
                  <a:srgbClr val="333333"/>
                </a:solidFill>
                <a:latin typeface="Helvetica" charset="0"/>
              </a:rPr>
              <a:t>distance</a:t>
            </a:r>
            <a:r>
              <a:rPr lang="es-ES_tradnl" dirty="0" smtClean="0">
                <a:solidFill>
                  <a:srgbClr val="333333"/>
                </a:solidFill>
                <a:latin typeface="Helvetica" charset="0"/>
              </a:rPr>
              <a:t> </a:t>
            </a:r>
            <a:r>
              <a:rPr lang="es-ES_tradnl" dirty="0" err="1" smtClean="0">
                <a:solidFill>
                  <a:srgbClr val="333333"/>
                </a:solidFill>
                <a:latin typeface="Helvetica" charset="0"/>
              </a:rPr>
              <a:t>metric</a:t>
            </a:r>
            <a:r>
              <a:rPr lang="es-ES_tradnl" dirty="0" smtClean="0">
                <a:solidFill>
                  <a:srgbClr val="333333"/>
                </a:solidFill>
                <a:latin typeface="Helvetica" charset="0"/>
              </a:rPr>
              <a:t>, </a:t>
            </a:r>
            <a:r>
              <a:rPr lang="es-ES_tradnl" dirty="0" err="1" smtClean="0">
                <a:solidFill>
                  <a:srgbClr val="333333"/>
                </a:solidFill>
                <a:latin typeface="Helvetica" charset="0"/>
              </a:rPr>
              <a:t>because</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distances</a:t>
            </a:r>
            <a:r>
              <a:rPr lang="es-ES_tradnl" dirty="0" smtClean="0">
                <a:solidFill>
                  <a:srgbClr val="333333"/>
                </a:solidFill>
                <a:latin typeface="Helvetica" charset="0"/>
              </a:rPr>
              <a:t> </a:t>
            </a:r>
            <a:r>
              <a:rPr lang="es-ES_tradnl" dirty="0" err="1" smtClean="0">
                <a:solidFill>
                  <a:srgbClr val="333333"/>
                </a:solidFill>
                <a:latin typeface="Helvetica" charset="0"/>
              </a:rPr>
              <a:t>will</a:t>
            </a:r>
            <a:r>
              <a:rPr lang="es-ES_tradnl" dirty="0" smtClean="0">
                <a:solidFill>
                  <a:srgbClr val="333333"/>
                </a:solidFill>
                <a:latin typeface="Helvetica" charset="0"/>
              </a:rPr>
              <a:t> </a:t>
            </a:r>
            <a:r>
              <a:rPr lang="es-ES_tradnl" dirty="0" err="1" smtClean="0">
                <a:solidFill>
                  <a:srgbClr val="333333"/>
                </a:solidFill>
                <a:latin typeface="Helvetica" charset="0"/>
              </a:rPr>
              <a:t>all</a:t>
            </a:r>
            <a:r>
              <a:rPr lang="es-ES_tradnl" dirty="0" smtClean="0">
                <a:solidFill>
                  <a:srgbClr val="333333"/>
                </a:solidFill>
                <a:latin typeface="Helvetica" charset="0"/>
              </a:rPr>
              <a:t> be </a:t>
            </a:r>
            <a:r>
              <a:rPr lang="es-ES_tradnl" dirty="0" err="1" smtClean="0">
                <a:solidFill>
                  <a:srgbClr val="333333"/>
                </a:solidFill>
                <a:latin typeface="Helvetica" charset="0"/>
              </a:rPr>
              <a:t>close</a:t>
            </a:r>
            <a:r>
              <a:rPr lang="es-ES_tradnl" dirty="0" smtClean="0">
                <a:solidFill>
                  <a:srgbClr val="333333"/>
                </a:solidFill>
                <a:latin typeface="Helvetica" charset="0"/>
              </a:rPr>
              <a:t> to </a:t>
            </a:r>
            <a:r>
              <a:rPr lang="es-ES_tradnl" dirty="0" err="1" smtClean="0">
                <a:solidFill>
                  <a:srgbClr val="333333"/>
                </a:solidFill>
                <a:latin typeface="Helvetica" charset="0"/>
              </a:rPr>
              <a:t>each</a:t>
            </a:r>
            <a:r>
              <a:rPr lang="es-ES_tradnl" dirty="0" smtClean="0">
                <a:solidFill>
                  <a:srgbClr val="333333"/>
                </a:solidFill>
                <a:latin typeface="Helvetica" charset="0"/>
              </a:rPr>
              <a:t> </a:t>
            </a:r>
            <a:r>
              <a:rPr lang="es-ES_tradnl" dirty="0" err="1" smtClean="0">
                <a:solidFill>
                  <a:srgbClr val="333333"/>
                </a:solidFill>
                <a:latin typeface="Helvetica" charset="0"/>
              </a:rPr>
              <a:t>other</a:t>
            </a:r>
            <a:r>
              <a:rPr lang="es-ES_tradnl" dirty="0" smtClean="0">
                <a:solidFill>
                  <a:srgbClr val="333333"/>
                </a:solidFill>
                <a:latin typeface="Helvetica" charset="0"/>
              </a:rPr>
              <a:t>. In </a:t>
            </a:r>
            <a:r>
              <a:rPr lang="es-ES_tradnl" dirty="0" err="1" smtClean="0">
                <a:solidFill>
                  <a:srgbClr val="333333"/>
                </a:solidFill>
                <a:latin typeface="Helvetica" charset="0"/>
              </a:rPr>
              <a:t>such</a:t>
            </a:r>
            <a:r>
              <a:rPr lang="es-ES_tradnl" dirty="0" smtClean="0">
                <a:solidFill>
                  <a:srgbClr val="333333"/>
                </a:solidFill>
                <a:latin typeface="Helvetica" charset="0"/>
              </a:rPr>
              <a:t> cases </a:t>
            </a:r>
            <a:r>
              <a:rPr lang="es-ES_tradnl" dirty="0" err="1" smtClean="0">
                <a:solidFill>
                  <a:srgbClr val="333333"/>
                </a:solidFill>
                <a:latin typeface="Helvetica" charset="0"/>
              </a:rPr>
              <a:t>other</a:t>
            </a:r>
            <a:r>
              <a:rPr lang="es-ES_tradnl" dirty="0" smtClean="0">
                <a:solidFill>
                  <a:srgbClr val="333333"/>
                </a:solidFill>
                <a:latin typeface="Helvetica" charset="0"/>
              </a:rPr>
              <a:t> </a:t>
            </a:r>
            <a:r>
              <a:rPr lang="es-ES_tradnl" dirty="0" err="1" smtClean="0">
                <a:solidFill>
                  <a:srgbClr val="333333"/>
                </a:solidFill>
                <a:latin typeface="Helvetica" charset="0"/>
              </a:rPr>
              <a:t>metrics</a:t>
            </a:r>
            <a:r>
              <a:rPr lang="es-ES_tradnl" dirty="0" smtClean="0">
                <a:solidFill>
                  <a:srgbClr val="333333"/>
                </a:solidFill>
                <a:latin typeface="Helvetica" charset="0"/>
              </a:rPr>
              <a:t> </a:t>
            </a:r>
            <a:r>
              <a:rPr lang="es-ES_tradnl" dirty="0" err="1" smtClean="0">
                <a:solidFill>
                  <a:srgbClr val="333333"/>
                </a:solidFill>
                <a:latin typeface="Helvetica" charset="0"/>
              </a:rPr>
              <a:t>like</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cosine</a:t>
            </a:r>
            <a:r>
              <a:rPr lang="es-ES_tradnl" dirty="0" smtClean="0">
                <a:solidFill>
                  <a:srgbClr val="333333"/>
                </a:solidFill>
                <a:latin typeface="Helvetica" charset="0"/>
              </a:rPr>
              <a:t> </a:t>
            </a:r>
            <a:r>
              <a:rPr lang="es-ES_tradnl" dirty="0" err="1" smtClean="0">
                <a:solidFill>
                  <a:srgbClr val="333333"/>
                </a:solidFill>
                <a:latin typeface="Helvetica" charset="0"/>
              </a:rPr>
              <a:t>similarity</a:t>
            </a:r>
            <a:r>
              <a:rPr lang="es-ES_tradnl" dirty="0" smtClean="0">
                <a:solidFill>
                  <a:srgbClr val="333333"/>
                </a:solidFill>
                <a:latin typeface="Helvetica" charset="0"/>
              </a:rPr>
              <a:t> and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Jaccard</a:t>
            </a:r>
            <a:r>
              <a:rPr lang="es-ES_tradnl" dirty="0" smtClean="0">
                <a:solidFill>
                  <a:srgbClr val="333333"/>
                </a:solidFill>
                <a:latin typeface="Helvetica" charset="0"/>
              </a:rPr>
              <a:t> </a:t>
            </a:r>
            <a:r>
              <a:rPr lang="es-ES_tradnl" dirty="0" err="1" smtClean="0">
                <a:solidFill>
                  <a:srgbClr val="333333"/>
                </a:solidFill>
                <a:latin typeface="Helvetica" charset="0"/>
              </a:rPr>
              <a:t>correlation</a:t>
            </a:r>
            <a:r>
              <a:rPr lang="es-ES_tradnl" dirty="0" smtClean="0">
                <a:solidFill>
                  <a:srgbClr val="333333"/>
                </a:solidFill>
                <a:latin typeface="Helvetica" charset="0"/>
              </a:rPr>
              <a:t> </a:t>
            </a:r>
            <a:r>
              <a:rPr lang="es-ES_tradnl" dirty="0" err="1" smtClean="0">
                <a:solidFill>
                  <a:srgbClr val="333333"/>
                </a:solidFill>
                <a:latin typeface="Helvetica" charset="0"/>
              </a:rPr>
              <a:t>coefficient</a:t>
            </a:r>
            <a:r>
              <a:rPr lang="es-ES_tradnl" dirty="0" smtClean="0">
                <a:solidFill>
                  <a:srgbClr val="333333"/>
                </a:solidFill>
                <a:latin typeface="Helvetica" charset="0"/>
              </a:rPr>
              <a:t> are </a:t>
            </a:r>
            <a:r>
              <a:rPr lang="es-ES_tradnl" dirty="0" err="1" smtClean="0">
                <a:solidFill>
                  <a:srgbClr val="333333"/>
                </a:solidFill>
                <a:latin typeface="Helvetica" charset="0"/>
              </a:rPr>
              <a:t>among</a:t>
            </a:r>
            <a:r>
              <a:rPr lang="es-ES_tradnl" dirty="0" smtClean="0">
                <a:solidFill>
                  <a:srgbClr val="333333"/>
                </a:solidFill>
                <a:latin typeface="Helvetica" charset="0"/>
              </a:rPr>
              <a:t> </a:t>
            </a:r>
            <a:r>
              <a:rPr lang="es-ES_tradnl" dirty="0" err="1" smtClean="0">
                <a:solidFill>
                  <a:srgbClr val="333333"/>
                </a:solidFill>
                <a:latin typeface="Helvetica" charset="0"/>
              </a:rPr>
              <a:t>the</a:t>
            </a:r>
            <a:r>
              <a:rPr lang="es-ES_tradnl" dirty="0" smtClean="0">
                <a:solidFill>
                  <a:srgbClr val="333333"/>
                </a:solidFill>
                <a:latin typeface="Helvetica" charset="0"/>
              </a:rPr>
              <a:t> </a:t>
            </a:r>
            <a:r>
              <a:rPr lang="es-ES_tradnl" dirty="0" err="1" smtClean="0">
                <a:solidFill>
                  <a:srgbClr val="333333"/>
                </a:solidFill>
                <a:latin typeface="Helvetica" charset="0"/>
              </a:rPr>
              <a:t>most</a:t>
            </a:r>
            <a:r>
              <a:rPr lang="es-ES_tradnl" dirty="0" smtClean="0">
                <a:solidFill>
                  <a:srgbClr val="333333"/>
                </a:solidFill>
                <a:latin typeface="Helvetica" charset="0"/>
              </a:rPr>
              <a:t> popular </a:t>
            </a:r>
            <a:r>
              <a:rPr lang="es-ES_tradnl" dirty="0" err="1" smtClean="0">
                <a:solidFill>
                  <a:srgbClr val="333333"/>
                </a:solidFill>
                <a:latin typeface="Helvetica" charset="0"/>
              </a:rPr>
              <a:t>alternatives</a:t>
            </a:r>
            <a:r>
              <a:rPr lang="es-ES_tradnl" dirty="0" smtClean="0">
                <a:solidFill>
                  <a:srgbClr val="333333"/>
                </a:solidFill>
                <a:latin typeface="Helvetica" charset="0"/>
              </a:rPr>
              <a:t>.</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17</a:t>
            </a:fld>
            <a:endParaRPr lang="en-US"/>
          </a:p>
        </p:txBody>
      </p:sp>
    </p:spTree>
    <p:extLst>
      <p:ext uri="{BB962C8B-B14F-4D97-AF65-F5344CB8AC3E}">
        <p14:creationId xmlns:p14="http://schemas.microsoft.com/office/powerpoint/2010/main" val="18610618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What would be an appropriate number of clusters?</a:t>
            </a:r>
          </a:p>
          <a:p>
            <a:endParaRPr lang="en-US" sz="1200" dirty="0" smtClean="0"/>
          </a:p>
          <a:p>
            <a:pPr>
              <a:lnSpc>
                <a:spcPct val="100000"/>
              </a:lnSpc>
              <a:spcBef>
                <a:spcPts val="0"/>
              </a:spcBef>
              <a:spcAft>
                <a:spcPts val="0"/>
              </a:spcAft>
              <a:buClr>
                <a:schemeClr val="accent2"/>
              </a:buClr>
              <a:buFont typeface="Wingdings" charset="2"/>
              <a:buChar char="v"/>
            </a:pPr>
            <a:r>
              <a:rPr lang="en-US" sz="1200" dirty="0" err="1" smtClean="0"/>
              <a:t>w’</a:t>
            </a:r>
            <a:r>
              <a:rPr lang="en-US" sz="1200" baseline="-25000" dirty="0" err="1" smtClean="0"/>
              <a:t>t</a:t>
            </a:r>
            <a:r>
              <a:rPr lang="en-US" sz="1200" dirty="0" smtClean="0">
                <a:latin typeface=""/>
              </a:rPr>
              <a:t> </a:t>
            </a:r>
            <a:r>
              <a:rPr lang="en-US" sz="1200" dirty="0" smtClean="0"/>
              <a:t>of tweets representation extracted previously are used to find the appropriate number of clusters of tweets.</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K-Means++: spreads out the initial set of cluster centroids, so that they are not too close together.</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Finding an optimal set of centroids is required to have a good way to initialize EM.</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Number of clusters defined by using the heterogeneity convergence metric as the </a:t>
            </a:r>
            <a:r>
              <a:rPr lang="en-US" sz="1200" i="1" dirty="0" smtClean="0"/>
              <a:t>Elbow</a:t>
            </a:r>
            <a:r>
              <a:rPr lang="en-US" sz="1200" dirty="0" smtClean="0"/>
              <a:t> method specifies.</a:t>
            </a:r>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952121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What would be an appropriate number of clusters?</a:t>
            </a:r>
          </a:p>
          <a:p>
            <a:endParaRPr lang="en-US" sz="1200" dirty="0" smtClean="0"/>
          </a:p>
          <a:p>
            <a:pPr>
              <a:lnSpc>
                <a:spcPct val="100000"/>
              </a:lnSpc>
              <a:spcBef>
                <a:spcPts val="0"/>
              </a:spcBef>
              <a:spcAft>
                <a:spcPts val="0"/>
              </a:spcAft>
              <a:buClr>
                <a:schemeClr val="accent2"/>
              </a:buClr>
              <a:buFont typeface="Wingdings" charset="2"/>
              <a:buChar char="v"/>
            </a:pPr>
            <a:r>
              <a:rPr lang="en-US" sz="1200" dirty="0" err="1" smtClean="0"/>
              <a:t>w’</a:t>
            </a:r>
            <a:r>
              <a:rPr lang="en-US" sz="1200" baseline="-25000" dirty="0" err="1" smtClean="0"/>
              <a:t>t</a:t>
            </a:r>
            <a:r>
              <a:rPr lang="en-US" sz="1200" dirty="0" smtClean="0">
                <a:latin typeface=""/>
              </a:rPr>
              <a:t> </a:t>
            </a:r>
            <a:r>
              <a:rPr lang="en-US" sz="1200" dirty="0" smtClean="0"/>
              <a:t>of tweets representation extracted previously are used to find the appropriate number of clusters of tweets.</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K-Means++: spreads out the initial set of cluster centroids, so that they are not too close together.</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Finding an optimal set of centroids is required to have a good way to initialize EM.</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Number of clusters defined by using the heterogeneity convergence metric as the </a:t>
            </a:r>
            <a:r>
              <a:rPr lang="en-US" sz="1200" i="1" dirty="0" smtClean="0"/>
              <a:t>Elbow</a:t>
            </a:r>
            <a:r>
              <a:rPr lang="en-US" sz="1200" dirty="0" smtClean="0"/>
              <a:t> method specifies.</a:t>
            </a:r>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884628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What would be an appropriate number of clusters?</a:t>
            </a:r>
          </a:p>
          <a:p>
            <a:endParaRPr lang="en-US" sz="1200" dirty="0" smtClean="0"/>
          </a:p>
          <a:p>
            <a:pPr>
              <a:lnSpc>
                <a:spcPct val="100000"/>
              </a:lnSpc>
              <a:spcBef>
                <a:spcPts val="0"/>
              </a:spcBef>
              <a:spcAft>
                <a:spcPts val="0"/>
              </a:spcAft>
              <a:buClr>
                <a:schemeClr val="accent2"/>
              </a:buClr>
              <a:buFont typeface="Wingdings" charset="2"/>
              <a:buChar char="v"/>
            </a:pPr>
            <a:r>
              <a:rPr lang="en-US" sz="1200" dirty="0" err="1" smtClean="0"/>
              <a:t>w’</a:t>
            </a:r>
            <a:r>
              <a:rPr lang="en-US" sz="1200" baseline="-25000" dirty="0" err="1" smtClean="0"/>
              <a:t>t</a:t>
            </a:r>
            <a:r>
              <a:rPr lang="en-US" sz="1200" dirty="0" smtClean="0">
                <a:latin typeface=""/>
              </a:rPr>
              <a:t> </a:t>
            </a:r>
            <a:r>
              <a:rPr lang="en-US" sz="1200" dirty="0" smtClean="0"/>
              <a:t>of tweets representation extracted previously are used to find the appropriate number of clusters of tweets.</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K-Means++: spreads out the initial set of cluster centroids, so that they are not too close together.</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Finding an optimal set of centroids is required to have a good way to initialize EM.</a:t>
            </a:r>
          </a:p>
          <a:p>
            <a:pPr>
              <a:lnSpc>
                <a:spcPct val="100000"/>
              </a:lnSpc>
              <a:spcBef>
                <a:spcPts val="0"/>
              </a:spcBef>
              <a:spcAft>
                <a:spcPts val="0"/>
              </a:spcAft>
              <a:buClr>
                <a:schemeClr val="accent2"/>
              </a:buClr>
              <a:buFont typeface="Wingdings" charset="2"/>
              <a:buChar char="v"/>
            </a:pPr>
            <a:endParaRPr lang="en-US" sz="1200" dirty="0" smtClean="0"/>
          </a:p>
          <a:p>
            <a:pPr>
              <a:lnSpc>
                <a:spcPct val="100000"/>
              </a:lnSpc>
              <a:spcBef>
                <a:spcPts val="0"/>
              </a:spcBef>
              <a:spcAft>
                <a:spcPts val="0"/>
              </a:spcAft>
              <a:buClr>
                <a:schemeClr val="accent2"/>
              </a:buClr>
              <a:buFont typeface="Wingdings" charset="2"/>
              <a:buChar char="v"/>
            </a:pPr>
            <a:r>
              <a:rPr lang="en-US" sz="1200" dirty="0" smtClean="0"/>
              <a:t> Number of clusters defined by using the heterogeneity convergence metric as the </a:t>
            </a:r>
            <a:r>
              <a:rPr lang="en-US" sz="1200" i="1" dirty="0" smtClean="0"/>
              <a:t>Elbow</a:t>
            </a:r>
            <a:r>
              <a:rPr lang="en-US" sz="1200" dirty="0" smtClean="0"/>
              <a:t> method specifies.</a:t>
            </a:r>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6869938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295873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dirty="0" smtClean="0"/>
              <a:t>Twitter has been broadly considered in the literature because of its effect on recent socio-political changes in different countries and regions.</a:t>
            </a:r>
          </a:p>
          <a:p>
            <a:pPr algn="just"/>
            <a:r>
              <a:rPr lang="en-US" sz="1200" dirty="0" smtClean="0"/>
              <a:t>By identifying the level of interest in politics of a user we can provide them with meaningful recommendations such as political actors to follow, tweets talking about politics, and political-oriented lists, among others. </a:t>
            </a:r>
          </a:p>
          <a:p>
            <a:pPr algn="just"/>
            <a:r>
              <a:rPr lang="en-US" sz="1200" dirty="0" smtClean="0"/>
              <a:t>Proposed approach: Degree of Interest in Politics “</a:t>
            </a:r>
            <a:r>
              <a:rPr lang="en-US" sz="1200" dirty="0" err="1" smtClean="0"/>
              <a:t>DoIP</a:t>
            </a:r>
            <a:r>
              <a:rPr lang="en-US" sz="1200" dirty="0" smtClean="0"/>
              <a:t>” of citizens in Twitter</a:t>
            </a:r>
          </a:p>
          <a:p>
            <a:endParaRPr lang="en-US" sz="1200" dirty="0" smtClean="0"/>
          </a:p>
          <a:p>
            <a:r>
              <a:rPr lang="en-US" dirty="0" smtClean="0">
                <a:latin typeface="Helvetica" charset="0"/>
                <a:ea typeface="Helvetica" charset="0"/>
                <a:cs typeface="Helvetica" charset="0"/>
              </a:rPr>
              <a:t>The degree of citizens participation and political involvement varies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Difficulty to define citizen’s degree of political participation or interest </a:t>
            </a:r>
          </a:p>
          <a:p>
            <a:pPr lvl="1"/>
            <a:r>
              <a:rPr lang="en-US" dirty="0" smtClean="0">
                <a:latin typeface="Helvetica" charset="0"/>
                <a:ea typeface="Helvetica" charset="0"/>
                <a:cs typeface="Helvetica" charset="0"/>
              </a:rPr>
              <a:t>the extent of content published every second </a:t>
            </a:r>
          </a:p>
          <a:p>
            <a:pPr lvl="1"/>
            <a:r>
              <a:rPr lang="en-US" dirty="0" smtClean="0">
                <a:latin typeface="Helvetica" charset="0"/>
                <a:ea typeface="Helvetica" charset="0"/>
                <a:cs typeface="Helvetica" charset="0"/>
              </a:rPr>
              <a:t>the dynamic linkage among users and </a:t>
            </a:r>
          </a:p>
          <a:p>
            <a:pPr lvl="1"/>
            <a:r>
              <a:rPr lang="en-US" dirty="0" smtClean="0">
                <a:latin typeface="Helvetica" charset="0"/>
                <a:ea typeface="Helvetica" charset="0"/>
                <a:cs typeface="Helvetica" charset="0"/>
              </a:rPr>
              <a:t>the wide purpose-oriented nature of Twitter</a:t>
            </a:r>
          </a:p>
          <a:p>
            <a:pPr lvl="1"/>
            <a:endParaRPr lang="en-US" sz="2000" dirty="0" smtClean="0">
              <a:latin typeface="Helvetica" charset="0"/>
              <a:ea typeface="Helvetica" charset="0"/>
              <a:cs typeface="Helvetica" charset="0"/>
            </a:endParaRPr>
          </a:p>
          <a:p>
            <a:r>
              <a:rPr lang="en-US" dirty="0" smtClean="0">
                <a:latin typeface="Helvetica" charset="0"/>
                <a:ea typeface="Helvetica" charset="0"/>
                <a:cs typeface="Helvetica" charset="0"/>
              </a:rPr>
              <a:t>Identifying the “</a:t>
            </a:r>
            <a:r>
              <a:rPr lang="en-US" b="1" dirty="0" err="1" smtClean="0">
                <a:latin typeface="Helvetica" charset="0"/>
                <a:ea typeface="Helvetica" charset="0"/>
                <a:cs typeface="Helvetica" charset="0"/>
              </a:rPr>
              <a:t>DoIP</a:t>
            </a:r>
            <a:r>
              <a:rPr lang="en-US" dirty="0" smtClean="0">
                <a:latin typeface="Helvetica" charset="0"/>
                <a:ea typeface="Helvetica" charset="0"/>
                <a:cs typeface="Helvetica" charset="0"/>
              </a:rPr>
              <a:t>” to provide meaningful recommendations:</a:t>
            </a:r>
          </a:p>
          <a:p>
            <a:pPr lvl="1"/>
            <a:r>
              <a:rPr lang="en-US" dirty="0" smtClean="0">
                <a:latin typeface="Helvetica" charset="0"/>
                <a:ea typeface="Helvetica" charset="0"/>
                <a:cs typeface="Helvetica" charset="0"/>
              </a:rPr>
              <a:t>political actors to follow</a:t>
            </a:r>
          </a:p>
          <a:p>
            <a:pPr lvl="1"/>
            <a:r>
              <a:rPr lang="en-US" dirty="0" smtClean="0">
                <a:latin typeface="Helvetica" charset="0"/>
                <a:ea typeface="Helvetica" charset="0"/>
                <a:cs typeface="Helvetica" charset="0"/>
              </a:rPr>
              <a:t>tweets talking about politics</a:t>
            </a:r>
          </a:p>
          <a:p>
            <a:pPr lvl="1"/>
            <a:r>
              <a:rPr lang="en-US" dirty="0" smtClean="0">
                <a:latin typeface="Helvetica" charset="0"/>
                <a:ea typeface="Helvetica" charset="0"/>
                <a:cs typeface="Helvetica" charset="0"/>
              </a:rPr>
              <a:t>political-oriented lists (and others)</a:t>
            </a:r>
          </a:p>
          <a:p>
            <a:pPr lvl="1"/>
            <a:endParaRPr lang="en-US" sz="1200" dirty="0" smtClean="0">
              <a:latin typeface="Helvetica" charset="0"/>
              <a:ea typeface="Helvetica" charset="0"/>
              <a:cs typeface="Helvetica" charset="0"/>
            </a:endParaRPr>
          </a:p>
          <a:p>
            <a:pPr lvl="1"/>
            <a:r>
              <a:rPr lang="en-US" sz="1200" dirty="0" smtClean="0"/>
              <a:t>Q3. Could Q1 and Q2 be used in the design stage of a ‘following back’ recommender system?</a:t>
            </a:r>
          </a:p>
          <a:p>
            <a:pPr lvl="1"/>
            <a:endParaRPr lang="es-ES" dirty="0" smtClean="0">
              <a:latin typeface="Helvetica" charset="0"/>
              <a:ea typeface="Helvetica" charset="0"/>
              <a:cs typeface="Helvetica" charset="0"/>
            </a:endParaRPr>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221303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Varies from person to person</a:t>
            </a:r>
          </a:p>
          <a:p>
            <a:pPr marL="228600" indent="-228600">
              <a:buAutoNum type="arabicPeriod"/>
            </a:pPr>
            <a:r>
              <a:rPr lang="en-US" baseline="0" dirty="0" smtClean="0"/>
              <a:t>Reasons of difficulty to define </a:t>
            </a:r>
            <a:r>
              <a:rPr lang="en-US" baseline="0" dirty="0" err="1" smtClean="0"/>
              <a:t>DoIP</a:t>
            </a:r>
            <a:endParaRPr lang="en-US" baseline="0" dirty="0" smtClean="0"/>
          </a:p>
          <a:p>
            <a:pPr marL="228600" indent="-228600">
              <a:buAutoNum type="arabicPeriod"/>
            </a:pPr>
            <a:r>
              <a:rPr lang="en-US" baseline="0" dirty="0" smtClean="0"/>
              <a:t>Advantages of defining </a:t>
            </a:r>
            <a:r>
              <a:rPr lang="en-US" baseline="0" dirty="0" err="1" smtClean="0"/>
              <a:t>DoIP</a:t>
            </a:r>
            <a:r>
              <a:rPr lang="en-US" baseline="0" dirty="0" smtClean="0"/>
              <a:t> for a user</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23</a:t>
            </a:fld>
            <a:endParaRPr lang="es-ES"/>
          </a:p>
        </p:txBody>
      </p:sp>
    </p:spTree>
    <p:extLst>
      <p:ext uri="{BB962C8B-B14F-4D97-AF65-F5344CB8AC3E}">
        <p14:creationId xmlns:p14="http://schemas.microsoft.com/office/powerpoint/2010/main" val="1660555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25</a:t>
            </a:fld>
            <a:endParaRPr lang="es-ES"/>
          </a:p>
        </p:txBody>
      </p:sp>
    </p:spTree>
    <p:extLst>
      <p:ext uri="{BB962C8B-B14F-4D97-AF65-F5344CB8AC3E}">
        <p14:creationId xmlns:p14="http://schemas.microsoft.com/office/powerpoint/2010/main" val="825736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6576525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1" dirty="0" smtClean="0">
                <a:latin typeface="Helvetica" charset="0"/>
                <a:ea typeface="Helvetica" charset="0"/>
                <a:cs typeface="Helvetica" charset="0"/>
              </a:rPr>
              <a:t>“friend” </a:t>
            </a:r>
            <a:r>
              <a:rPr lang="en-US" sz="1200" dirty="0" smtClean="0">
                <a:latin typeface="Helvetica" charset="0"/>
                <a:ea typeface="Helvetica" charset="0"/>
                <a:cs typeface="Helvetica" charset="0"/>
              </a:rPr>
              <a:t>denotes bidirectional or mutual relationship between two Twitter users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517504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Text Modeling. A corpus of tweets is employed to build a model with the word2vec training algorithms. The model generates a vector representation of the corpus'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Calculation of </a:t>
            </a:r>
            <a:r>
              <a:rPr lang="en-US" dirty="0" err="1" smtClean="0"/>
              <a:t>DoIP</a:t>
            </a:r>
            <a:r>
              <a:rPr lang="en-US" dirty="0" smtClean="0"/>
              <a:t> of Twitter Users. Tweets of citizens are converted into vectors by using the model so that we can apply the proposed method and measure in which extent they are interested in politics.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The association of users' </a:t>
            </a:r>
            <a:r>
              <a:rPr lang="en-US" dirty="0" err="1" smtClean="0"/>
              <a:t>DoIP</a:t>
            </a:r>
            <a:r>
              <a:rPr lang="en-US" dirty="0" smtClean="0"/>
              <a:t> to the </a:t>
            </a:r>
            <a:r>
              <a:rPr lang="en-US" dirty="0" err="1" smtClean="0"/>
              <a:t>DoIP</a:t>
            </a:r>
            <a:r>
              <a:rPr lang="en-US" dirty="0" smtClean="0"/>
              <a:t> of their Twitter friends can be further used to build a following back recommender system. Depending on the amount of tweets in the context of politics published by the user, we can define to what extent he/she is interested in this topic. This users characterization may be useful when modeling their political profile and then determining if a recent follower is significant to be followed back.</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0534525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accurately solving existent relations among words. Finally,</a:t>
            </a:r>
          </a:p>
          <a:p>
            <a:r>
              <a:rPr lang="en-US" sz="1200" b="0" i="0" u="none" strike="noStrike" kern="1200" baseline="0" dirty="0" smtClean="0">
                <a:solidFill>
                  <a:schemeClr val="tx1"/>
                </a:solidFill>
                <a:latin typeface="+mn-lt"/>
                <a:ea typeface="+mn-ea"/>
                <a:cs typeface="+mn-cs"/>
              </a:rPr>
              <a:t>in a global and visual way we analyzed the relationship between certain</a:t>
            </a:r>
          </a:p>
          <a:p>
            <a:r>
              <a:rPr lang="en-US" sz="1200" b="0" i="0" u="none" strike="noStrike" kern="1200" baseline="0" dirty="0" smtClean="0">
                <a:solidFill>
                  <a:schemeClr val="tx1"/>
                </a:solidFill>
                <a:latin typeface="+mn-lt"/>
                <a:ea typeface="+mn-ea"/>
                <a:cs typeface="+mn-cs"/>
              </a:rPr>
              <a:t>groups of words</a:t>
            </a:r>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6755297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charset="0"/>
                <a:ea typeface="Helvetica" charset="0"/>
                <a:cs typeface="Helvetica" charset="0"/>
              </a:rPr>
              <a:t>It is well known that friends share some similar interests. This assumption was verified by finding the correlation between digital citizens' </a:t>
            </a:r>
            <a:r>
              <a:rPr lang="en-US" dirty="0" err="1" smtClean="0">
                <a:latin typeface="Helvetica" charset="0"/>
                <a:ea typeface="Helvetica" charset="0"/>
                <a:cs typeface="Helvetica" charset="0"/>
              </a:rPr>
              <a:t>DoIP</a:t>
            </a:r>
            <a:r>
              <a:rPr lang="en-US" dirty="0" smtClean="0">
                <a:latin typeface="Helvetica" charset="0"/>
                <a:ea typeface="Helvetica" charset="0"/>
                <a:cs typeface="Helvetica" charset="0"/>
              </a:rPr>
              <a:t> and their friends’.</a:t>
            </a:r>
            <a:endParaRPr lang="es-ES" dirty="0" smtClean="0">
              <a:latin typeface="Helvetica" charset="0"/>
              <a:ea typeface="Helvetica" charset="0"/>
              <a:cs typeface="Helvetica" charset="0"/>
            </a:endParaRP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31</a:t>
            </a:fld>
            <a:endParaRPr lang="en-US"/>
          </a:p>
        </p:txBody>
      </p:sp>
    </p:spTree>
    <p:extLst>
      <p:ext uri="{BB962C8B-B14F-4D97-AF65-F5344CB8AC3E}">
        <p14:creationId xmlns:p14="http://schemas.microsoft.com/office/powerpoint/2010/main" val="989328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35</a:t>
            </a:fld>
            <a:endParaRPr lang="en-US"/>
          </a:p>
        </p:txBody>
      </p:sp>
    </p:spTree>
    <p:extLst>
      <p:ext uri="{BB962C8B-B14F-4D97-AF65-F5344CB8AC3E}">
        <p14:creationId xmlns:p14="http://schemas.microsoft.com/office/powerpoint/2010/main" val="359999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Opportunities of research</a:t>
            </a:r>
          </a:p>
          <a:p>
            <a:endParaRPr lang="en-US" dirty="0" smtClean="0"/>
          </a:p>
          <a:p>
            <a:r>
              <a:rPr lang="en-US" dirty="0" smtClean="0"/>
              <a:t>information technology enhances information capacity and mobilizes civic participation</a:t>
            </a:r>
          </a:p>
          <a:p>
            <a:r>
              <a:rPr lang="en-US" dirty="0" smtClean="0"/>
              <a:t>Philadelphia Police had an active social media presence, posted the video and images of the suspect in </a:t>
            </a:r>
            <a:r>
              <a:rPr lang="en-US" dirty="0" err="1" smtClean="0"/>
              <a:t>Youtube</a:t>
            </a:r>
            <a:r>
              <a:rPr lang="en-US" dirty="0" smtClean="0"/>
              <a:t>, Twitter and Facebook</a:t>
            </a:r>
          </a:p>
          <a:p>
            <a:r>
              <a:rPr lang="en-US" dirty="0" smtClean="0"/>
              <a:t>Have caught close to 100 suspects using social media</a:t>
            </a:r>
          </a:p>
          <a:p>
            <a:r>
              <a:rPr lang="en-US" dirty="0" smtClean="0"/>
              <a:t>This suspect turned himself in within hours of the posting, claiming he had nowhere to hide.</a:t>
            </a:r>
          </a:p>
          <a:p>
            <a:endParaRPr lang="en-US" dirty="0" smtClean="0"/>
          </a:p>
          <a:p>
            <a:r>
              <a:rPr lang="en-US" dirty="0" smtClean="0"/>
              <a:t>Philadelphia police use social media mostly for broadcast</a:t>
            </a:r>
          </a:p>
          <a:p>
            <a:r>
              <a:rPr lang="en-US" dirty="0" smtClean="0"/>
              <a:t>Rare twitting activity, more or less 10 times/day. To avoid overwhelming people, SM would be not useful. </a:t>
            </a:r>
          </a:p>
          <a:p>
            <a:r>
              <a:rPr lang="en-US" dirty="0" smtClean="0"/>
              <a:t>Reach out on multiple channels with clear requests for feedback in more traditional ways: video, message to the community, instructions, details about the suspect</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impact of OSNs is visible in market, academia,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OSN: Creation and exchange of user-generated content</a:t>
            </a:r>
          </a:p>
          <a:p>
            <a:r>
              <a:rPr lang="en-US" dirty="0" smtClean="0"/>
              <a:t>‘the Facebook revolution’3  or ‘the Twitter revolution’. Yet,</a:t>
            </a:r>
            <a:r>
              <a:rPr lang="en-US" baseline="0" dirty="0" smtClean="0"/>
              <a:t> </a:t>
            </a:r>
            <a:r>
              <a:rPr lang="en-US" dirty="0" smtClean="0"/>
              <a:t>this celebration of the emancipatory power of communication</a:t>
            </a:r>
            <a:r>
              <a:rPr lang="en-US" baseline="0" dirty="0" smtClean="0"/>
              <a:t> </a:t>
            </a:r>
            <a:r>
              <a:rPr lang="en-US" dirty="0" smtClean="0"/>
              <a:t>technologies has not been much help in understanding how  exactly</a:t>
            </a:r>
            <a:r>
              <a:rPr lang="en-US" baseline="0" dirty="0" smtClean="0"/>
              <a:t> </a:t>
            </a:r>
            <a:r>
              <a:rPr lang="en-US" dirty="0" smtClean="0"/>
              <a:t>the use of these media reshapes the ‘repertoire of communication’</a:t>
            </a:r>
            <a:r>
              <a:rPr lang="en-US" baseline="0" dirty="0" smtClean="0"/>
              <a:t> </a:t>
            </a:r>
            <a:r>
              <a:rPr lang="en-US" dirty="0" smtClean="0"/>
              <a:t>(</a:t>
            </a:r>
            <a:r>
              <a:rPr lang="en-US" dirty="0" err="1" smtClean="0"/>
              <a:t>Mattoni</a:t>
            </a:r>
            <a:r>
              <a:rPr lang="en-US" dirty="0" smtClean="0"/>
              <a:t>, 2012) of contemporary movements and affects the</a:t>
            </a:r>
            <a:r>
              <a:rPr lang="en-US" baseline="0" dirty="0" smtClean="0"/>
              <a:t> </a:t>
            </a:r>
            <a:r>
              <a:rPr lang="en-US" dirty="0" smtClean="0"/>
              <a:t>experience of participants.</a:t>
            </a:r>
          </a:p>
          <a:p>
            <a:endParaRPr lang="en-US" dirty="0" smtClean="0"/>
          </a:p>
          <a:p>
            <a:r>
              <a:rPr lang="en-US" dirty="0" smtClean="0"/>
              <a:t>They are often used as a means of representation, a tool of ‘citizen journalism’ employed to elicit ‘external attention’ (</a:t>
            </a:r>
            <a:r>
              <a:rPr lang="en-US" dirty="0" err="1" smtClean="0"/>
              <a:t>Aday</a:t>
            </a:r>
            <a:r>
              <a:rPr lang="en-US" dirty="0" smtClean="0"/>
              <a:t> et al., 2010), for example in the use of web live-stream services like Bambuser,4  or YouTube videos documenting episodes of police brutality. Yet what is more interesting, and what has possibly brought them so much attention, is their ‘internal’ or ‘local’ use: their use as means of </a:t>
            </a:r>
            <a:r>
              <a:rPr lang="en-US" dirty="0" err="1" smtClean="0"/>
              <a:t>organisation</a:t>
            </a:r>
            <a:r>
              <a:rPr lang="en-US" dirty="0" smtClean="0"/>
              <a:t>  of collective action, and more specifically as means of </a:t>
            </a:r>
            <a:r>
              <a:rPr lang="en-US" dirty="0" err="1" smtClean="0"/>
              <a:t>mobilisation</a:t>
            </a:r>
            <a:r>
              <a:rPr lang="en-US" dirty="0" smtClean="0"/>
              <a:t>  in the crucial task of ‘getting people on the streets’</a:t>
            </a:r>
          </a:p>
          <a:p>
            <a:r>
              <a:rPr lang="nl-NL" dirty="0" smtClean="0"/>
              <a:t>(</a:t>
            </a:r>
            <a:r>
              <a:rPr lang="nl-NL" dirty="0" err="1" smtClean="0"/>
              <a:t>Lievrouw</a:t>
            </a:r>
            <a:r>
              <a:rPr lang="nl-NL" dirty="0" smtClean="0"/>
              <a:t>, 2009: 154).</a:t>
            </a:r>
          </a:p>
          <a:p>
            <a:endParaRPr lang="nl-NL" dirty="0" smtClean="0"/>
          </a:p>
          <a:p>
            <a:r>
              <a:rPr lang="en-US" sz="1200" b="0" i="0" u="none" strike="noStrike" kern="1200" baseline="0" dirty="0" smtClean="0">
                <a:solidFill>
                  <a:schemeClr val="tx1"/>
                </a:solidFill>
                <a:latin typeface="+mn-lt"/>
                <a:ea typeface="+mn-ea"/>
                <a:cs typeface="+mn-cs"/>
              </a:rPr>
              <a:t>Social media can be seen as the contemporary equivalent of what the newspaper, the poster, the</a:t>
            </a:r>
          </a:p>
          <a:p>
            <a:r>
              <a:rPr lang="en-US" sz="1200" b="0" i="0" u="none" strike="noStrike" kern="1200" baseline="0" dirty="0" smtClean="0">
                <a:solidFill>
                  <a:schemeClr val="tx1"/>
                </a:solidFill>
                <a:latin typeface="+mn-lt"/>
                <a:ea typeface="+mn-ea"/>
                <a:cs typeface="+mn-cs"/>
              </a:rPr>
              <a:t>leaflet or direct mail were for the </a:t>
            </a:r>
            <a:r>
              <a:rPr lang="en-US" sz="1200" b="0" i="0" u="none" strike="noStrike" kern="1200" baseline="0" dirty="0" err="1" smtClean="0">
                <a:solidFill>
                  <a:schemeClr val="tx1"/>
                </a:solidFill>
                <a:latin typeface="+mn-lt"/>
                <a:ea typeface="+mn-ea"/>
                <a:cs typeface="+mn-cs"/>
              </a:rPr>
              <a:t>labour</a:t>
            </a:r>
            <a:r>
              <a:rPr lang="en-US" sz="1200" b="0" i="0" u="none" strike="noStrike" kern="1200" baseline="0" dirty="0" smtClean="0">
                <a:solidFill>
                  <a:schemeClr val="tx1"/>
                </a:solidFill>
                <a:latin typeface="+mn-lt"/>
                <a:ea typeface="+mn-ea"/>
                <a:cs typeface="+mn-cs"/>
              </a:rPr>
              <a:t> movement. They are means not simply to convey abstract opinions, but also to give a shape</a:t>
            </a:r>
          </a:p>
          <a:p>
            <a:r>
              <a:rPr lang="en-US" sz="1200" b="0" i="0" u="none" strike="noStrike" kern="1200" baseline="0" dirty="0" smtClean="0">
                <a:solidFill>
                  <a:schemeClr val="tx1"/>
                </a:solidFill>
                <a:latin typeface="+mn-lt"/>
                <a:ea typeface="+mn-ea"/>
                <a:cs typeface="+mn-cs"/>
              </a:rPr>
              <a:t>to the way in which people come together and act together, or, to use the metaphorical language that will be adopted in this book, to</a:t>
            </a:r>
          </a:p>
          <a:p>
            <a:r>
              <a:rPr lang="en-US" sz="1200" b="0" i="0" u="none" strike="noStrike" kern="1200" baseline="0" dirty="0" smtClean="0">
                <a:solidFill>
                  <a:schemeClr val="tx1"/>
                </a:solidFill>
                <a:latin typeface="+mn-lt"/>
                <a:ea typeface="+mn-ea"/>
                <a:cs typeface="+mn-cs"/>
              </a:rPr>
              <a:t>choreograph  collective action.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OSN: Creation and exchange of user-generated content</a:t>
            </a:r>
          </a:p>
          <a:p>
            <a:r>
              <a:rPr lang="en-US" dirty="0" smtClean="0"/>
              <a:t>‘the Facebook revolution’3  or ‘the Twitter revolution’. Yet,</a:t>
            </a:r>
            <a:r>
              <a:rPr lang="en-US" baseline="0" dirty="0" smtClean="0"/>
              <a:t> </a:t>
            </a:r>
            <a:r>
              <a:rPr lang="en-US" dirty="0" smtClean="0"/>
              <a:t>this celebration of the emancipatory power of communication</a:t>
            </a:r>
            <a:r>
              <a:rPr lang="en-US" baseline="0" dirty="0" smtClean="0"/>
              <a:t> </a:t>
            </a:r>
            <a:r>
              <a:rPr lang="en-US" dirty="0" smtClean="0"/>
              <a:t>technologies has not been much help in understanding how  exactly</a:t>
            </a:r>
            <a:r>
              <a:rPr lang="en-US" baseline="0" dirty="0" smtClean="0"/>
              <a:t> </a:t>
            </a:r>
            <a:r>
              <a:rPr lang="en-US" dirty="0" smtClean="0"/>
              <a:t>the use of these media reshapes the ‘repertoire of communication’</a:t>
            </a:r>
            <a:r>
              <a:rPr lang="en-US" baseline="0" dirty="0" smtClean="0"/>
              <a:t> </a:t>
            </a:r>
            <a:r>
              <a:rPr lang="en-US" dirty="0" smtClean="0"/>
              <a:t>(</a:t>
            </a:r>
            <a:r>
              <a:rPr lang="en-US" dirty="0" err="1" smtClean="0"/>
              <a:t>Mattoni</a:t>
            </a:r>
            <a:r>
              <a:rPr lang="en-US" dirty="0" smtClean="0"/>
              <a:t>, 2012) of contemporary movements and affects the</a:t>
            </a:r>
            <a:r>
              <a:rPr lang="en-US" baseline="0" dirty="0" smtClean="0"/>
              <a:t> </a:t>
            </a:r>
            <a:r>
              <a:rPr lang="en-US" dirty="0" smtClean="0"/>
              <a:t>experience of participants.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Until</a:t>
            </a:r>
            <a:r>
              <a:rPr lang="es-ES_tradnl" dirty="0" smtClean="0"/>
              <a:t> </a:t>
            </a:r>
            <a:r>
              <a:rPr lang="es-ES_tradnl" dirty="0" err="1" smtClean="0"/>
              <a:t>recently</a:t>
            </a:r>
            <a:r>
              <a:rPr lang="es-ES_tradnl" dirty="0" smtClean="0"/>
              <a:t>, </a:t>
            </a:r>
            <a:r>
              <a:rPr lang="es-ES_tradnl" dirty="0" err="1" smtClean="0"/>
              <a:t>obtaining</a:t>
            </a:r>
            <a:r>
              <a:rPr lang="es-ES_tradnl" dirty="0" smtClean="0"/>
              <a:t> </a:t>
            </a:r>
            <a:r>
              <a:rPr lang="es-ES_tradnl" dirty="0" err="1" smtClean="0"/>
              <a:t>large-scale</a:t>
            </a:r>
            <a:r>
              <a:rPr lang="es-ES_tradnl" dirty="0" smtClean="0"/>
              <a:t> data </a:t>
            </a:r>
            <a:r>
              <a:rPr lang="es-ES_tradnl" dirty="0" err="1" smtClean="0"/>
              <a:t>was</a:t>
            </a:r>
            <a:r>
              <a:rPr lang="es-ES_tradnl" dirty="0" smtClean="0"/>
              <a:t> </a:t>
            </a:r>
            <a:r>
              <a:rPr lang="es-ES_tradnl" dirty="0" err="1" smtClean="0"/>
              <a:t>one</a:t>
            </a:r>
            <a:r>
              <a:rPr lang="es-ES_tradnl" dirty="0" smtClean="0"/>
              <a:t> of </a:t>
            </a:r>
            <a:r>
              <a:rPr lang="es-ES_tradnl" dirty="0" err="1" smtClean="0"/>
              <a:t>the</a:t>
            </a:r>
            <a:r>
              <a:rPr lang="es-ES_tradnl" dirty="0" smtClean="0"/>
              <a:t> </a:t>
            </a:r>
            <a:r>
              <a:rPr lang="es-ES_tradnl" dirty="0" err="1" smtClean="0"/>
              <a:t>key</a:t>
            </a:r>
            <a:r>
              <a:rPr lang="es-ES_tradnl" dirty="0" smtClean="0"/>
              <a:t> </a:t>
            </a:r>
            <a:r>
              <a:rPr lang="es-ES_tradnl" dirty="0" err="1" smtClean="0"/>
              <a:t>challenges</a:t>
            </a:r>
            <a:r>
              <a:rPr lang="es-ES_tradnl" dirty="0" smtClean="0"/>
              <a:t> in </a:t>
            </a:r>
            <a:r>
              <a:rPr lang="es-ES_tradnl" dirty="0" err="1" smtClean="0"/>
              <a:t>studying</a:t>
            </a:r>
            <a:r>
              <a:rPr lang="es-ES_tradnl" dirty="0" smtClean="0"/>
              <a:t> social </a:t>
            </a:r>
            <a:r>
              <a:rPr lang="es-ES_tradnl" dirty="0" err="1" smtClean="0"/>
              <a:t>interactions</a:t>
            </a:r>
            <a:r>
              <a:rPr lang="es-ES_tradnl" dirty="0" smtClean="0"/>
              <a:t>. </a:t>
            </a:r>
            <a:r>
              <a:rPr lang="es-ES_tradnl" dirty="0" err="1" smtClean="0"/>
              <a:t>Nowadays</a:t>
            </a:r>
            <a:r>
              <a:rPr lang="es-ES_tradnl" dirty="0" smtClean="0"/>
              <a:t>, </a:t>
            </a:r>
            <a:r>
              <a:rPr lang="es-ES_tradnl" dirty="0" err="1" smtClean="0"/>
              <a:t>we</a:t>
            </a:r>
            <a:r>
              <a:rPr lang="es-ES_tradnl" dirty="0" smtClean="0"/>
              <a:t> </a:t>
            </a:r>
            <a:r>
              <a:rPr lang="es-ES_tradnl" dirty="0" err="1" smtClean="0"/>
              <a:t>get</a:t>
            </a:r>
            <a:r>
              <a:rPr lang="es-ES_tradnl" dirty="0" smtClean="0"/>
              <a:t> </a:t>
            </a:r>
            <a:r>
              <a:rPr lang="es-ES_tradnl" dirty="0" err="1" smtClean="0"/>
              <a:t>around</a:t>
            </a:r>
            <a:r>
              <a:rPr lang="es-ES_tradnl" dirty="0" smtClean="0"/>
              <a:t> </a:t>
            </a:r>
            <a:r>
              <a:rPr lang="es-ES_tradnl" dirty="0" err="1" smtClean="0"/>
              <a:t>this</a:t>
            </a:r>
            <a:r>
              <a:rPr lang="es-ES_tradnl" dirty="0" smtClean="0"/>
              <a:t> </a:t>
            </a:r>
            <a:r>
              <a:rPr lang="es-ES_tradnl" dirty="0" err="1" smtClean="0"/>
              <a:t>challenge</a:t>
            </a:r>
            <a:r>
              <a:rPr lang="es-ES_tradnl" dirty="0" smtClean="0"/>
              <a:t> </a:t>
            </a:r>
            <a:r>
              <a:rPr lang="es-ES_tradnl" dirty="0" err="1" smtClean="0"/>
              <a:t>by</a:t>
            </a:r>
            <a:r>
              <a:rPr lang="es-ES_tradnl" dirty="0" smtClean="0"/>
              <a:t> </a:t>
            </a:r>
            <a:r>
              <a:rPr lang="es-ES_tradnl" dirty="0" err="1" smtClean="0"/>
              <a:t>the</a:t>
            </a:r>
            <a:r>
              <a:rPr lang="es-ES_tradnl" dirty="0" smtClean="0"/>
              <a:t> </a:t>
            </a:r>
            <a:r>
              <a:rPr lang="es-ES_tradnl" dirty="0" err="1" smtClean="0"/>
              <a:t>wealth</a:t>
            </a:r>
            <a:r>
              <a:rPr lang="es-ES_tradnl" dirty="0" smtClean="0"/>
              <a:t> of OSN data </a:t>
            </a:r>
            <a:r>
              <a:rPr lang="es-ES_tradnl" dirty="0" err="1" smtClean="0"/>
              <a:t>available</a:t>
            </a:r>
            <a:r>
              <a:rPr lang="es-ES_tradnl" dirty="0" smtClean="0"/>
              <a:t> </a:t>
            </a:r>
            <a:r>
              <a:rPr lang="es-ES_tradnl" dirty="0" err="1" smtClean="0"/>
              <a:t>on</a:t>
            </a:r>
            <a:r>
              <a:rPr lang="es-ES_tradnl" dirty="0" smtClean="0"/>
              <a:t> </a:t>
            </a:r>
            <a:r>
              <a:rPr lang="es-ES_tradnl" dirty="0" err="1" smtClean="0"/>
              <a:t>the</a:t>
            </a:r>
            <a:r>
              <a:rPr lang="es-ES_tradnl" dirty="0" smtClean="0"/>
              <a:t> Internet.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Understanding</a:t>
            </a:r>
            <a:r>
              <a:rPr lang="es-ES_tradnl" dirty="0" smtClean="0"/>
              <a:t> </a:t>
            </a:r>
            <a:r>
              <a:rPr lang="es-ES_tradnl" dirty="0" err="1" smtClean="0"/>
              <a:t>how</a:t>
            </a:r>
            <a:r>
              <a:rPr lang="es-ES_tradnl" dirty="0" smtClean="0"/>
              <a:t> </a:t>
            </a:r>
            <a:r>
              <a:rPr lang="es-ES_tradnl" dirty="0" err="1" smtClean="0"/>
              <a:t>users</a:t>
            </a:r>
            <a:r>
              <a:rPr lang="es-ES_tradnl" dirty="0" smtClean="0"/>
              <a:t> </a:t>
            </a:r>
            <a:r>
              <a:rPr lang="es-ES_tradnl" dirty="0" err="1" smtClean="0"/>
              <a:t>behave</a:t>
            </a:r>
            <a:r>
              <a:rPr lang="es-ES_tradnl" dirty="0" smtClean="0"/>
              <a:t> </a:t>
            </a:r>
            <a:r>
              <a:rPr lang="es-ES_tradnl" dirty="0" err="1" smtClean="0"/>
              <a:t>when</a:t>
            </a:r>
            <a:r>
              <a:rPr lang="es-ES_tradnl" dirty="0" smtClean="0"/>
              <a:t> </a:t>
            </a:r>
            <a:r>
              <a:rPr lang="es-ES_tradnl" dirty="0" err="1" smtClean="0"/>
              <a:t>they</a:t>
            </a:r>
            <a:r>
              <a:rPr lang="es-ES_tradnl" dirty="0" smtClean="0"/>
              <a:t> </a:t>
            </a:r>
            <a:r>
              <a:rPr lang="es-ES_tradnl" dirty="0" err="1" smtClean="0"/>
              <a:t>connect</a:t>
            </a:r>
            <a:r>
              <a:rPr lang="es-ES_tradnl" dirty="0" smtClean="0"/>
              <a:t> to </a:t>
            </a:r>
            <a:r>
              <a:rPr lang="es-ES_tradnl" dirty="0" err="1" smtClean="0"/>
              <a:t>these</a:t>
            </a:r>
            <a:r>
              <a:rPr lang="es-ES_tradnl" dirty="0" smtClean="0"/>
              <a:t> </a:t>
            </a:r>
            <a:r>
              <a:rPr lang="es-ES_tradnl" dirty="0" err="1" smtClean="0"/>
              <a:t>sites</a:t>
            </a:r>
            <a:r>
              <a:rPr lang="es-ES_tradnl" dirty="0" smtClean="0"/>
              <a:t> </a:t>
            </a:r>
            <a:r>
              <a:rPr lang="es-ES_tradnl" dirty="0" err="1" smtClean="0"/>
              <a:t>is</a:t>
            </a:r>
            <a:r>
              <a:rPr lang="es-ES_tradnl" dirty="0" smtClean="0"/>
              <a:t> </a:t>
            </a:r>
            <a:r>
              <a:rPr lang="es-ES_tradnl" dirty="0" err="1" smtClean="0"/>
              <a:t>important</a:t>
            </a:r>
            <a:r>
              <a:rPr lang="es-ES_tradnl" dirty="0" smtClean="0"/>
              <a:t> </a:t>
            </a:r>
            <a:r>
              <a:rPr lang="es-ES_tradnl" dirty="0" err="1" smtClean="0"/>
              <a:t>for</a:t>
            </a:r>
            <a:r>
              <a:rPr lang="es-ES_tradnl" dirty="0" smtClean="0"/>
              <a:t> a </a:t>
            </a:r>
            <a:r>
              <a:rPr lang="es-ES_tradnl" dirty="0" err="1" smtClean="0"/>
              <a:t>number</a:t>
            </a:r>
            <a:r>
              <a:rPr lang="es-ES_tradnl" dirty="0" smtClean="0"/>
              <a:t> of </a:t>
            </a:r>
            <a:r>
              <a:rPr lang="es-ES_tradnl" dirty="0" err="1" smtClean="0"/>
              <a:t>reasons</a:t>
            </a:r>
            <a:r>
              <a:rPr lang="es-ES_tradnl" dirty="0" smtClean="0"/>
              <a:t>. </a:t>
            </a:r>
            <a:r>
              <a:rPr lang="es-ES_tradnl" dirty="0" err="1" smtClean="0"/>
              <a:t>First</a:t>
            </a:r>
            <a:r>
              <a:rPr lang="es-ES_tradnl" dirty="0" smtClean="0"/>
              <a:t>, </a:t>
            </a:r>
            <a:r>
              <a:rPr lang="es-ES_tradnl" dirty="0" err="1" smtClean="0"/>
              <a:t>studies</a:t>
            </a:r>
            <a:r>
              <a:rPr lang="es-ES_tradnl" dirty="0" smtClean="0"/>
              <a:t> of </a:t>
            </a:r>
            <a:r>
              <a:rPr lang="es-ES_tradnl" dirty="0" err="1" smtClean="0"/>
              <a:t>user</a:t>
            </a:r>
            <a:r>
              <a:rPr lang="es-ES_tradnl" dirty="0" smtClean="0"/>
              <a:t> </a:t>
            </a:r>
            <a:r>
              <a:rPr lang="es-ES_tradnl" dirty="0" err="1" smtClean="0"/>
              <a:t>behaviors</a:t>
            </a:r>
            <a:r>
              <a:rPr lang="es-ES_tradnl" dirty="0" smtClean="0"/>
              <a:t> </a:t>
            </a:r>
            <a:r>
              <a:rPr lang="es-ES_tradnl" dirty="0" err="1" smtClean="0"/>
              <a:t>allow</a:t>
            </a:r>
            <a:r>
              <a:rPr lang="es-ES_tradnl" dirty="0" smtClean="0"/>
              <a:t> </a:t>
            </a:r>
            <a:r>
              <a:rPr lang="es-ES_tradnl" dirty="0" err="1" smtClean="0"/>
              <a:t>the</a:t>
            </a:r>
            <a:r>
              <a:rPr lang="es-ES_tradnl" dirty="0" smtClean="0"/>
              <a:t> performance of </a:t>
            </a:r>
            <a:r>
              <a:rPr lang="es-ES_tradnl" dirty="0" err="1" smtClean="0"/>
              <a:t>existing</a:t>
            </a:r>
            <a:r>
              <a:rPr lang="es-ES_tradnl" dirty="0" smtClean="0"/>
              <a:t> </a:t>
            </a:r>
            <a:r>
              <a:rPr lang="es-ES_tradnl" dirty="0" err="1" smtClean="0"/>
              <a:t>systems</a:t>
            </a:r>
            <a:r>
              <a:rPr lang="es-ES_tradnl" dirty="0" smtClean="0"/>
              <a:t> to be </a:t>
            </a:r>
            <a:r>
              <a:rPr lang="es-ES_tradnl" dirty="0" err="1" smtClean="0"/>
              <a:t>evaluated</a:t>
            </a:r>
            <a:r>
              <a:rPr lang="es-ES_tradnl" dirty="0" smtClean="0"/>
              <a:t> and lead to </a:t>
            </a:r>
            <a:r>
              <a:rPr lang="es-ES_tradnl" dirty="0" err="1" smtClean="0"/>
              <a:t>better</a:t>
            </a:r>
            <a:r>
              <a:rPr lang="es-ES_tradnl" dirty="0" smtClean="0"/>
              <a:t> </a:t>
            </a:r>
            <a:r>
              <a:rPr lang="es-ES_tradnl" dirty="0" err="1" smtClean="0"/>
              <a:t>site</a:t>
            </a:r>
            <a:r>
              <a:rPr lang="es-ES_tradnl" dirty="0" smtClean="0"/>
              <a:t> </a:t>
            </a:r>
            <a:r>
              <a:rPr lang="es-ES_tradnl" dirty="0" err="1" smtClean="0"/>
              <a:t>design</a:t>
            </a:r>
            <a:r>
              <a:rPr lang="es-ES_tradnl" dirty="0" smtClean="0"/>
              <a:t> [3, 33] and </a:t>
            </a:r>
            <a:r>
              <a:rPr lang="es-ES_tradnl" dirty="0" err="1" smtClean="0"/>
              <a:t>advertisement</a:t>
            </a:r>
            <a:r>
              <a:rPr lang="es-ES_tradnl" dirty="0" smtClean="0"/>
              <a:t> </a:t>
            </a:r>
            <a:r>
              <a:rPr lang="es-ES_tradnl" dirty="0" err="1" smtClean="0"/>
              <a:t>placement</a:t>
            </a:r>
            <a:r>
              <a:rPr lang="es-ES_tradnl" dirty="0" smtClean="0"/>
              <a:t> </a:t>
            </a:r>
            <a:r>
              <a:rPr lang="es-ES_tradnl" dirty="0" err="1" smtClean="0"/>
              <a:t>policies</a:t>
            </a:r>
            <a:r>
              <a:rPr lang="es-ES_tradnl" dirty="0" smtClean="0"/>
              <a:t> [2]. </a:t>
            </a:r>
            <a:r>
              <a:rPr lang="es-ES_tradnl" dirty="0" err="1" smtClean="0"/>
              <a:t>Second</a:t>
            </a:r>
            <a:r>
              <a:rPr lang="es-ES_tradnl" dirty="0" smtClean="0"/>
              <a:t>, </a:t>
            </a:r>
            <a:r>
              <a:rPr lang="es-ES_tradnl" dirty="0" err="1" smtClean="0"/>
              <a:t>accurate</a:t>
            </a:r>
            <a:r>
              <a:rPr lang="es-ES_tradnl" dirty="0" smtClean="0"/>
              <a:t> </a:t>
            </a:r>
            <a:r>
              <a:rPr lang="es-ES_tradnl" dirty="0" err="1" smtClean="0"/>
              <a:t>models</a:t>
            </a:r>
            <a:r>
              <a:rPr lang="es-ES_tradnl" dirty="0" smtClean="0"/>
              <a:t> of </a:t>
            </a:r>
            <a:r>
              <a:rPr lang="es-ES_tradnl" dirty="0" err="1" smtClean="0"/>
              <a:t>user</a:t>
            </a:r>
            <a:r>
              <a:rPr lang="es-ES_tradnl" dirty="0" smtClean="0"/>
              <a:t> </a:t>
            </a:r>
            <a:r>
              <a:rPr lang="es-ES_tradnl" dirty="0" err="1" smtClean="0"/>
              <a:t>behavior</a:t>
            </a:r>
            <a:r>
              <a:rPr lang="es-ES_tradnl" dirty="0" smtClean="0"/>
              <a:t> in </a:t>
            </a:r>
            <a:r>
              <a:rPr lang="es-ES_tradnl" dirty="0" err="1" smtClean="0"/>
              <a:t>OSNs</a:t>
            </a:r>
            <a:r>
              <a:rPr lang="es-ES_tradnl" dirty="0" smtClean="0"/>
              <a:t> are crucial in social </a:t>
            </a:r>
            <a:r>
              <a:rPr lang="es-ES_tradnl" dirty="0" err="1" smtClean="0"/>
              <a:t>studies</a:t>
            </a:r>
            <a:r>
              <a:rPr lang="es-ES_tradnl" dirty="0" smtClean="0"/>
              <a:t> as </a:t>
            </a:r>
            <a:r>
              <a:rPr lang="es-ES_tradnl" dirty="0" err="1" smtClean="0"/>
              <a:t>well</a:t>
            </a:r>
            <a:r>
              <a:rPr lang="es-ES_tradnl" dirty="0" smtClean="0"/>
              <a:t> as in viral marketing</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However research keeps considering the emerging relationship between social media use and public engagement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298507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56084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identification of users’</a:t>
            </a:r>
          </a:p>
          <a:p>
            <a:r>
              <a:rPr lang="en-US" dirty="0" smtClean="0"/>
              <a:t>implicit topic preferences by analyzing the content categories they tend</a:t>
            </a:r>
          </a:p>
          <a:p>
            <a:r>
              <a:rPr lang="en-US" dirty="0" smtClean="0"/>
              <a:t>to post on Twitter</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 the light of the massive digital information people are exposed to, they show interest in diverse topics to a greater or lesser extent. Quantifying a user's degree of interest in certain content, measuring its correlation with his/her preference for another kind of information, finding patterns between preferences for categories, and clustering similar users to detect changes in society (or model different kinds of citizen groups) are all challenging issues, especially in OSNs where the user interests are not static.</a:t>
            </a:r>
            <a:endParaRPr lang="es-ES_tradnl"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analysis</a:t>
            </a:r>
            <a:r>
              <a:rPr lang="es-ES_tradnl" sz="1200" kern="1200" dirty="0" smtClean="0">
                <a:solidFill>
                  <a:schemeClr val="tx1"/>
                </a:solidFill>
                <a:effectLst/>
                <a:latin typeface="+mn-lt"/>
                <a:ea typeface="+mn-ea"/>
                <a:cs typeface="+mn-cs"/>
              </a:rPr>
              <a:t> of social media data </a:t>
            </a:r>
            <a:r>
              <a:rPr lang="es-ES_tradnl" sz="1200" kern="1200" dirty="0" err="1" smtClean="0">
                <a:solidFill>
                  <a:schemeClr val="tx1"/>
                </a:solidFill>
                <a:effectLst/>
                <a:latin typeface="+mn-lt"/>
                <a:ea typeface="+mn-ea"/>
                <a:cs typeface="+mn-cs"/>
              </a:rPr>
              <a:t>by</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private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corporations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well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established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gathering</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analysis</a:t>
            </a:r>
            <a:r>
              <a:rPr lang="es-ES_tradnl" sz="1200" kern="1200" dirty="0" smtClean="0">
                <a:solidFill>
                  <a:schemeClr val="tx1"/>
                </a:solidFill>
                <a:effectLst/>
                <a:latin typeface="+mn-lt"/>
                <a:ea typeface="+mn-ea"/>
                <a:cs typeface="+mn-cs"/>
              </a:rPr>
              <a:t> of data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consumers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for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advertising</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other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purposes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critical</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commercial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success</a:t>
            </a:r>
            <a:r>
              <a:rPr lang="es-ES_tradnl" sz="1200" kern="1200" dirty="0" smtClean="0">
                <a:solidFill>
                  <a:schemeClr val="tx1"/>
                </a:solidFill>
                <a:effectLst/>
                <a:latin typeface="+mn-lt"/>
                <a:ea typeface="+mn-ea"/>
                <a:cs typeface="+mn-cs"/>
              </a:rPr>
              <a:t> [1]. Social media </a:t>
            </a:r>
            <a:r>
              <a:rPr lang="es-ES_tradnl" sz="1200" kern="1200" dirty="0" err="1" smtClean="0">
                <a:solidFill>
                  <a:schemeClr val="tx1"/>
                </a:solidFill>
                <a:effectLst/>
                <a:latin typeface="+mn-lt"/>
                <a:ea typeface="+mn-ea"/>
                <a:cs typeface="+mn-cs"/>
              </a:rPr>
              <a:t>analytics</a:t>
            </a:r>
            <a:r>
              <a:rPr lang="es-ES_tradnl" sz="1200" kern="1200" dirty="0" smtClean="0">
                <a:solidFill>
                  <a:schemeClr val="tx1"/>
                </a:solidFill>
                <a:effectLst/>
                <a:latin typeface="+mn-lt"/>
                <a:ea typeface="+mn-ea"/>
                <a:cs typeface="+mn-cs"/>
              </a:rPr>
              <a:t> are </a:t>
            </a:r>
            <a:r>
              <a:rPr lang="es-ES_tradnl" sz="1200" kern="1200" dirty="0" err="1" smtClean="0">
                <a:solidFill>
                  <a:schemeClr val="tx1"/>
                </a:solidFill>
                <a:effectLst/>
                <a:latin typeface="+mn-lt"/>
                <a:ea typeface="+mn-ea"/>
                <a:cs typeface="+mn-cs"/>
              </a:rPr>
              <a:t>also</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being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debated</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social </a:t>
            </a:r>
            <a:r>
              <a:rPr lang="es-ES_tradnl" sz="1200" kern="1200" dirty="0" err="1" smtClean="0">
                <a:solidFill>
                  <a:schemeClr val="tx1"/>
                </a:solidFill>
                <a:effectLst/>
                <a:latin typeface="+mn-lt"/>
                <a:ea typeface="+mn-ea"/>
                <a:cs typeface="+mn-cs"/>
              </a:rPr>
              <a:t>sciences</a:t>
            </a:r>
            <a:r>
              <a:rPr lang="es-ES_tradnl" sz="1200" kern="1200" dirty="0" smtClean="0">
                <a:solidFill>
                  <a:schemeClr val="tx1"/>
                </a:solidFill>
                <a:effectLst/>
                <a:latin typeface="+mn-lt"/>
                <a:ea typeface="+mn-ea"/>
                <a:cs typeface="+mn-cs"/>
              </a:rPr>
              <a:t> as a </a:t>
            </a:r>
            <a:r>
              <a:rPr lang="es-ES_tradnl" sz="1200" kern="1200" dirty="0" err="1" smtClean="0">
                <a:solidFill>
                  <a:schemeClr val="tx1"/>
                </a:solidFill>
                <a:effectLst/>
                <a:latin typeface="+mn-lt"/>
                <a:ea typeface="+mn-ea"/>
                <a:cs typeface="+mn-cs"/>
              </a:rPr>
              <a:t>means</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analyse</a:t>
            </a:r>
            <a:r>
              <a:rPr lang="es-ES_tradnl" sz="1200" kern="1200" dirty="0" smtClean="0">
                <a:solidFill>
                  <a:schemeClr val="tx1"/>
                </a:solidFill>
                <a:effectLst/>
                <a:latin typeface="+mn-lt"/>
                <a:ea typeface="+mn-ea"/>
                <a:cs typeface="+mn-cs"/>
              </a:rPr>
              <a:t> social </a:t>
            </a:r>
            <a:r>
              <a:rPr lang="es-ES_tradnl" sz="1200" kern="1200" dirty="0" err="1" smtClean="0">
                <a:solidFill>
                  <a:schemeClr val="tx1"/>
                </a:solidFill>
                <a:effectLst/>
                <a:latin typeface="+mn-lt"/>
                <a:ea typeface="+mn-ea"/>
                <a:cs typeface="+mn-cs"/>
              </a:rPr>
              <a:t>processes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relationships</a:t>
            </a:r>
            <a:r>
              <a:rPr lang="es-ES_tradnl" sz="1200" kern="1200" dirty="0" smtClean="0">
                <a:solidFill>
                  <a:schemeClr val="tx1"/>
                </a:solidFill>
                <a:effectLst/>
                <a:latin typeface="+mn-lt"/>
                <a:ea typeface="+mn-ea"/>
                <a:cs typeface="+mn-cs"/>
              </a:rPr>
              <a:t>, and </a:t>
            </a:r>
            <a:r>
              <a:rPr lang="es-ES_tradnl" sz="1200" kern="1200" dirty="0" err="1" smtClean="0">
                <a:solidFill>
                  <a:schemeClr val="tx1"/>
                </a:solidFill>
                <a:effectLst/>
                <a:latin typeface="+mn-lt"/>
                <a:ea typeface="+mn-ea"/>
                <a:cs typeface="+mn-cs"/>
              </a:rPr>
              <a:t>behaviour</a:t>
            </a:r>
            <a:r>
              <a:rPr lang="es-ES_tradnl" sz="1200" kern="1200" dirty="0" smtClean="0">
                <a:solidFill>
                  <a:schemeClr val="tx1"/>
                </a:solidFill>
                <a:effectLst/>
                <a:latin typeface="+mn-lt"/>
                <a:ea typeface="+mn-ea"/>
                <a:cs typeface="+mn-cs"/>
              </a:rPr>
              <a:t> [19, 30, 31]. </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kern="1200" dirty="0" err="1" smtClean="0">
                <a:solidFill>
                  <a:schemeClr val="tx1"/>
                </a:solidFill>
                <a:effectLst/>
                <a:latin typeface="+mn-lt"/>
                <a:ea typeface="+mn-ea"/>
                <a:cs typeface="+mn-cs"/>
              </a:rPr>
              <a:t>There's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going</a:t>
            </a:r>
            <a:r>
              <a:rPr lang="es-ES_tradnl" sz="1200" kern="1200" dirty="0" smtClean="0">
                <a:solidFill>
                  <a:schemeClr val="tx1"/>
                </a:solidFill>
                <a:effectLst/>
                <a:latin typeface="+mn-lt"/>
                <a:ea typeface="+mn-ea"/>
                <a:cs typeface="+mn-cs"/>
              </a:rPr>
              <a:t> to be a </a:t>
            </a:r>
            <a:r>
              <a:rPr lang="es-ES_tradnl" sz="1200" kern="1200" dirty="0" err="1" smtClean="0">
                <a:solidFill>
                  <a:schemeClr val="tx1"/>
                </a:solidFill>
                <a:effectLst/>
                <a:latin typeface="+mn-lt"/>
                <a:ea typeface="+mn-ea"/>
                <a:cs typeface="+mn-cs"/>
              </a:rPr>
              <a:t>huge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growth</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amount</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problem</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with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having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available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finding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relevant</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us</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all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there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should</a:t>
            </a:r>
            <a:r>
              <a:rPr lang="es-ES_tradnl" sz="1200" kern="1200" dirty="0" smtClean="0">
                <a:solidFill>
                  <a:schemeClr val="tx1"/>
                </a:solidFill>
                <a:effectLst/>
                <a:latin typeface="+mn-lt"/>
                <a:ea typeface="+mn-ea"/>
                <a:cs typeface="+mn-cs"/>
              </a:rPr>
              <a:t> I </a:t>
            </a:r>
            <a:r>
              <a:rPr lang="es-ES_tradnl" sz="1200" kern="1200" dirty="0" err="1" smtClean="0">
                <a:solidFill>
                  <a:schemeClr val="tx1"/>
                </a:solidFill>
                <a:effectLst/>
                <a:latin typeface="+mn-lt"/>
                <a:ea typeface="+mn-ea"/>
                <a:cs typeface="+mn-cs"/>
              </a:rPr>
              <a:t>watch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next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book</a:t>
            </a:r>
            <a:r>
              <a:rPr lang="es-ES_tradnl" sz="1200" kern="1200" dirty="0" smtClean="0">
                <a:solidFill>
                  <a:schemeClr val="tx1"/>
                </a:solidFill>
                <a:effectLst/>
                <a:latin typeface="+mn-lt"/>
                <a:ea typeface="+mn-ea"/>
                <a:cs typeface="+mn-cs"/>
              </a:rPr>
              <a:t> I </a:t>
            </a:r>
            <a:r>
              <a:rPr lang="es-ES_tradnl" sz="1200" kern="1200" dirty="0" err="1" smtClean="0">
                <a:solidFill>
                  <a:schemeClr val="tx1"/>
                </a:solidFill>
                <a:effectLst/>
                <a:latin typeface="+mn-lt"/>
                <a:ea typeface="+mn-ea"/>
                <a:cs typeface="+mn-cs"/>
              </a:rPr>
              <a:t>should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read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problem</a:t>
            </a:r>
            <a:r>
              <a:rPr lang="es-ES_tradnl" sz="1200" kern="1200" dirty="0" smtClean="0">
                <a:solidFill>
                  <a:schemeClr val="tx1"/>
                </a:solidFill>
                <a:effectLst/>
                <a:latin typeface="+mn-lt"/>
                <a:ea typeface="+mn-ea"/>
                <a:cs typeface="+mn-cs"/>
              </a:rPr>
              <a:t> of </a:t>
            </a:r>
            <a:r>
              <a:rPr lang="es-ES_tradnl" sz="1200" kern="1200" dirty="0" err="1" smtClean="0">
                <a:solidFill>
                  <a:schemeClr val="tx1"/>
                </a:solidFill>
                <a:effectLst/>
                <a:latin typeface="+mn-lt"/>
                <a:ea typeface="+mn-ea"/>
                <a:cs typeface="+mn-cs"/>
              </a:rPr>
              <a:t>identifying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relevant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data </a:t>
            </a:r>
            <a:r>
              <a:rPr lang="es-ES_tradnl" sz="1200" kern="1200" dirty="0" err="1" smtClean="0">
                <a:solidFill>
                  <a:schemeClr val="tx1"/>
                </a:solidFill>
                <a:effectLst/>
                <a:latin typeface="+mn-lt"/>
                <a:ea typeface="+mn-ea"/>
                <a:cs typeface="+mn-cs"/>
              </a:rPr>
              <a:t>mining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websites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will</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have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some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component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dealing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with</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finding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stuff</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addition</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movies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music</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books</a:t>
            </a:r>
            <a:r>
              <a:rPr lang="es-ES_tradnl" sz="1200" kern="1200" dirty="0" smtClean="0">
                <a:solidFill>
                  <a:schemeClr val="tx1"/>
                </a:solidFill>
                <a:effectLst/>
                <a:latin typeface="+mn-lt"/>
                <a:ea typeface="+mn-ea"/>
                <a:cs typeface="+mn-cs"/>
              </a:rPr>
              <a:t>, and rice </a:t>
            </a:r>
            <a:r>
              <a:rPr lang="es-ES_tradnl" sz="1200" kern="1200" dirty="0" err="1" smtClean="0">
                <a:solidFill>
                  <a:schemeClr val="tx1"/>
                </a:solidFill>
                <a:effectLst/>
                <a:latin typeface="+mn-lt"/>
                <a:ea typeface="+mn-ea"/>
                <a:cs typeface="+mn-cs"/>
              </a:rPr>
              <a:t>cookers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mentioned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above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might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want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recommendations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what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friends</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follow</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How</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about</a:t>
            </a:r>
            <a:r>
              <a:rPr lang="es-ES_tradnl" sz="1200" kern="1200" dirty="0" smtClean="0">
                <a:solidFill>
                  <a:schemeClr val="tx1"/>
                </a:solidFill>
                <a:effectLst/>
                <a:latin typeface="+mn-lt"/>
                <a:ea typeface="+mn-ea"/>
                <a:cs typeface="+mn-cs"/>
              </a:rPr>
              <a:t> a </a:t>
            </a:r>
            <a:r>
              <a:rPr lang="es-ES_tradnl" sz="1200" kern="1200" dirty="0" err="1" smtClean="0">
                <a:solidFill>
                  <a:schemeClr val="tx1"/>
                </a:solidFill>
                <a:effectLst/>
                <a:latin typeface="+mn-lt"/>
                <a:ea typeface="+mn-ea"/>
                <a:cs typeface="+mn-cs"/>
              </a:rPr>
              <a:t>personalized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newspaper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showing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just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the</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news</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are </a:t>
            </a:r>
            <a:r>
              <a:rPr lang="es-ES_tradnl" sz="1200" kern="1200" dirty="0" err="1" smtClean="0">
                <a:solidFill>
                  <a:schemeClr val="tx1"/>
                </a:solidFill>
                <a:effectLst/>
                <a:latin typeface="+mn-lt"/>
                <a:ea typeface="+mn-ea"/>
                <a:cs typeface="+mn-cs"/>
              </a:rPr>
              <a:t>most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interested</a:t>
            </a:r>
            <a:r>
              <a:rPr lang="es-ES_tradnl" sz="1200" kern="1200" dirty="0" smtClean="0">
                <a:solidFill>
                  <a:schemeClr val="tx1"/>
                </a:solidFill>
                <a:effectLst/>
                <a:latin typeface="+mn-lt"/>
                <a:ea typeface="+mn-ea"/>
                <a:cs typeface="+mn-cs"/>
              </a:rPr>
              <a:t> in? </a:t>
            </a:r>
            <a:r>
              <a:rPr lang="es-ES_tradnl" sz="1200" kern="1200" dirty="0" err="1" smtClean="0">
                <a:solidFill>
                  <a:schemeClr val="tx1"/>
                </a:solidFill>
                <a:effectLst/>
                <a:latin typeface="+mn-lt"/>
                <a:ea typeface="+mn-ea"/>
                <a:cs typeface="+mn-cs"/>
              </a:rPr>
              <a:t>If</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you</a:t>
            </a:r>
            <a:r>
              <a:rPr lang="es-ES_tradnl" sz="1200" kern="1200" dirty="0" smtClean="0">
                <a:solidFill>
                  <a:schemeClr val="tx1"/>
                </a:solidFill>
                <a:effectLst/>
                <a:latin typeface="+mn-lt"/>
                <a:ea typeface="+mn-ea"/>
                <a:cs typeface="+mn-cs"/>
              </a:rPr>
              <a:t> are a </a:t>
            </a:r>
            <a:r>
              <a:rPr lang="es-ES_tradnl" sz="1200" kern="1200" dirty="0" err="1" smtClean="0">
                <a:solidFill>
                  <a:schemeClr val="tx1"/>
                </a:solidFill>
                <a:effectLst/>
                <a:latin typeface="+mn-lt"/>
                <a:ea typeface="+mn-ea"/>
                <a:cs typeface="+mn-cs"/>
              </a:rPr>
              <a:t>programmer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particularly</a:t>
            </a:r>
            <a:r>
              <a:rPr lang="es-ES_tradnl" sz="1200" kern="1200" dirty="0" smtClean="0">
                <a:solidFill>
                  <a:schemeClr val="tx1"/>
                </a:solidFill>
                <a:effectLst/>
                <a:latin typeface="+mn-lt"/>
                <a:ea typeface="+mn-ea"/>
                <a:cs typeface="+mn-cs"/>
              </a:rPr>
              <a:t> a web </a:t>
            </a:r>
            <a:r>
              <a:rPr lang="es-ES_tradnl" sz="1200" kern="1200" dirty="0" err="1" smtClean="0">
                <a:solidFill>
                  <a:schemeClr val="tx1"/>
                </a:solidFill>
                <a:effectLst/>
                <a:latin typeface="+mn-lt"/>
                <a:ea typeface="+mn-ea"/>
                <a:cs typeface="+mn-cs"/>
              </a:rPr>
              <a:t>developer</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it</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would</a:t>
            </a:r>
            <a:r>
              <a:rPr lang="es-ES_tradnl" sz="1200" kern="1200" dirty="0" smtClean="0">
                <a:solidFill>
                  <a:schemeClr val="tx1"/>
                </a:solidFill>
                <a:effectLst/>
                <a:latin typeface="+mn-lt"/>
                <a:ea typeface="+mn-ea"/>
                <a:cs typeface="+mn-cs"/>
              </a:rPr>
              <a:t> be </a:t>
            </a:r>
            <a:r>
              <a:rPr lang="es-ES_tradnl" sz="1200" kern="1200" dirty="0" err="1" smtClean="0">
                <a:solidFill>
                  <a:schemeClr val="tx1"/>
                </a:solidFill>
                <a:effectLst/>
                <a:latin typeface="+mn-lt"/>
                <a:ea typeface="+mn-ea"/>
                <a:cs typeface="+mn-cs"/>
              </a:rPr>
              <a:t>useful</a:t>
            </a:r>
            <a:r>
              <a:rPr lang="es-ES_tradnl" sz="1200" kern="1200" dirty="0" smtClean="0">
                <a:solidFill>
                  <a:schemeClr val="tx1"/>
                </a:solidFill>
                <a:effectLst/>
                <a:latin typeface="+mn-lt"/>
                <a:ea typeface="+mn-ea"/>
                <a:cs typeface="+mn-cs"/>
              </a:rPr>
              <a:t> to </a:t>
            </a:r>
            <a:r>
              <a:rPr lang="es-ES_tradnl" sz="1200" kern="1200" dirty="0" err="1" smtClean="0">
                <a:solidFill>
                  <a:schemeClr val="tx1"/>
                </a:solidFill>
                <a:effectLst/>
                <a:latin typeface="+mn-lt"/>
                <a:ea typeface="+mn-ea"/>
                <a:cs typeface="+mn-cs"/>
              </a:rPr>
              <a:t>know</a:t>
            </a:r>
            <a:r>
              <a:rPr lang="es-ES_tradnl" sz="1200" kern="1200" dirty="0" smtClean="0">
                <a:solidFill>
                  <a:schemeClr val="tx1"/>
                </a:solidFill>
                <a:effectLst/>
                <a:latin typeface="+mn-lt"/>
                <a:ea typeface="+mn-ea"/>
                <a:cs typeface="+mn-cs"/>
              </a:rPr>
              <a:t> data </a:t>
            </a:r>
            <a:r>
              <a:rPr lang="es-ES_tradnl" sz="1200" kern="1200" dirty="0" err="1" smtClean="0">
                <a:solidFill>
                  <a:schemeClr val="tx1"/>
                </a:solidFill>
                <a:effectLst/>
                <a:latin typeface="+mn-lt"/>
                <a:ea typeface="+mn-ea"/>
                <a:cs typeface="+mn-cs"/>
              </a:rPr>
              <a:t>mining</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techniques</a:t>
            </a:r>
            <a:r>
              <a:rPr lang="es-ES_tradnl" sz="1200" kern="1200" dirty="0" smtClean="0">
                <a:solidFill>
                  <a:schemeClr val="tx1"/>
                </a:solidFill>
                <a:effectLst/>
                <a:latin typeface="+mn-lt"/>
                <a:ea typeface="+mn-ea"/>
                <a:cs typeface="+mn-cs"/>
              </a:rPr>
              <a:t>. </a:t>
            </a:r>
            <a:endParaRPr lang="es-ES_tradnl"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smtClean="0"/>
          </a:p>
          <a:p>
            <a:endParaRPr lang="en-US" dirty="0" smtClean="0"/>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184401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objective of any data mining process is to build an efficient predictive or descriptive</a:t>
            </a:r>
          </a:p>
          <a:p>
            <a:r>
              <a:rPr lang="en-US" sz="1200" b="0" i="0" u="none" strike="noStrike" kern="1200" baseline="0" dirty="0" smtClean="0">
                <a:solidFill>
                  <a:schemeClr val="tx1"/>
                </a:solidFill>
                <a:latin typeface="+mn-lt"/>
                <a:ea typeface="+mn-ea"/>
                <a:cs typeface="+mn-cs"/>
              </a:rPr>
              <a:t>model of a large amount of data that not only best fits or explains it, but is also able to generalize to new data [4].</a:t>
            </a:r>
          </a:p>
          <a:p>
            <a:r>
              <a:rPr lang="en-US" sz="1200" b="0" i="0" u="none" strike="noStrike" kern="1200" baseline="0" dirty="0" smtClean="0">
                <a:solidFill>
                  <a:schemeClr val="tx1"/>
                </a:solidFill>
                <a:latin typeface="+mn-lt"/>
                <a:ea typeface="+mn-ea"/>
                <a:cs typeface="+mn-cs"/>
              </a:rPr>
              <a:t> data mining is the process of discovering interesting knowledge from large</a:t>
            </a:r>
          </a:p>
          <a:p>
            <a:r>
              <a:rPr lang="en-US" sz="1200" b="0" i="0" u="none" strike="noStrike" kern="1200" baseline="0" dirty="0" smtClean="0">
                <a:solidFill>
                  <a:schemeClr val="tx1"/>
                </a:solidFill>
                <a:latin typeface="+mn-lt"/>
                <a:ea typeface="+mn-ea"/>
                <a:cs typeface="+mn-cs"/>
              </a:rPr>
              <a:t>amounts of data stored in either databases, data warehouses, or other information repositories.</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8</a:t>
            </a:fld>
            <a:endParaRPr lang="en-US"/>
          </a:p>
        </p:txBody>
      </p:sp>
    </p:spTree>
    <p:extLst>
      <p:ext uri="{BB962C8B-B14F-4D97-AF65-F5344CB8AC3E}">
        <p14:creationId xmlns:p14="http://schemas.microsoft.com/office/powerpoint/2010/main" val="648316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Data preparation: prepare the data for mining. It includes 3 </a:t>
            </a:r>
            <a:r>
              <a:rPr lang="en-US" sz="1200" b="0" i="0" u="none" strike="noStrike" kern="1200" baseline="0" dirty="0" err="1" smtClean="0">
                <a:solidFill>
                  <a:schemeClr val="tx1"/>
                </a:solidFill>
                <a:latin typeface="+mn-lt"/>
                <a:ea typeface="+mn-ea"/>
                <a:cs typeface="+mn-cs"/>
              </a:rPr>
              <a:t>substeps</a:t>
            </a:r>
            <a:r>
              <a:rPr lang="en-US" sz="1200" b="0" i="0" u="none" strike="noStrike" kern="1200" baseline="0" dirty="0" smtClean="0">
                <a:solidFill>
                  <a:schemeClr val="tx1"/>
                </a:solidFill>
                <a:latin typeface="+mn-lt"/>
                <a:ea typeface="+mn-ea"/>
                <a:cs typeface="+mn-cs"/>
              </a:rPr>
              <a:t>: integrate data in various data sources and clean the noise from data; extract some</a:t>
            </a:r>
          </a:p>
          <a:p>
            <a:r>
              <a:rPr lang="en-US" sz="1200" b="0" i="0" u="none" strike="noStrike" kern="1200" baseline="0" dirty="0" smtClean="0">
                <a:solidFill>
                  <a:schemeClr val="tx1"/>
                </a:solidFill>
                <a:latin typeface="+mn-lt"/>
                <a:ea typeface="+mn-ea"/>
                <a:cs typeface="+mn-cs"/>
              </a:rPr>
              <a:t>parts of data into data mining system; preprocess the data to facilitate the data mining.</a:t>
            </a:r>
          </a:p>
          <a:p>
            <a:r>
              <a:rPr lang="en-US" sz="1200" b="0" i="0" u="none" strike="noStrike" kern="1200" baseline="0" dirty="0" smtClean="0">
                <a:solidFill>
                  <a:schemeClr val="tx1"/>
                </a:solidFill>
                <a:latin typeface="+mn-lt"/>
                <a:ea typeface="+mn-ea"/>
                <a:cs typeface="+mn-cs"/>
              </a:rPr>
              <a:t> (ii) Data mining: apply algorithms to the data to find the patterns and evaluate patterns of discovered knowledge.</a:t>
            </a:r>
          </a:p>
          <a:p>
            <a:r>
              <a:rPr lang="en-US" sz="1200" b="0" i="0" u="none" strike="noStrike" kern="1200" baseline="0" dirty="0" smtClean="0">
                <a:solidFill>
                  <a:schemeClr val="tx1"/>
                </a:solidFill>
                <a:latin typeface="+mn-lt"/>
                <a:ea typeface="+mn-ea"/>
                <a:cs typeface="+mn-cs"/>
              </a:rPr>
              <a:t>(iii) Data presentation: visualize the data and represent mined knowledge to the user. We can view data mining in a multidimensional view.</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In knowledge view or data mining functions view, it includes characterization, discrimination, classification, clustering, association analysis, time series</a:t>
            </a:r>
          </a:p>
          <a:p>
            <a:r>
              <a:rPr lang="en-US" sz="1200" b="0" i="0" u="none" strike="noStrike" kern="1200" baseline="0" dirty="0" smtClean="0">
                <a:solidFill>
                  <a:schemeClr val="tx1"/>
                </a:solidFill>
                <a:latin typeface="+mn-lt"/>
                <a:ea typeface="+mn-ea"/>
                <a:cs typeface="+mn-cs"/>
              </a:rPr>
              <a:t>analysis, and outlier analysis.</a:t>
            </a:r>
          </a:p>
          <a:p>
            <a:r>
              <a:rPr lang="en-US" sz="1200" b="0" i="0" u="none" strike="noStrike" kern="1200" baseline="0" dirty="0" smtClean="0">
                <a:solidFill>
                  <a:schemeClr val="tx1"/>
                </a:solidFill>
                <a:latin typeface="+mn-lt"/>
                <a:ea typeface="+mn-ea"/>
                <a:cs typeface="+mn-cs"/>
              </a:rPr>
              <a:t>(ii) In utilized techniques view, it includes machine learning, statistics, pattern recognition, big data, support vector machine, rough set, neural networks, and evolutionary algorithms.</a:t>
            </a:r>
          </a:p>
          <a:p>
            <a:r>
              <a:rPr lang="en-US" sz="1200" b="0" i="0" u="none" strike="noStrike" kern="1200" baseline="0" dirty="0" smtClean="0">
                <a:solidFill>
                  <a:schemeClr val="tx1"/>
                </a:solidFill>
                <a:latin typeface="+mn-lt"/>
                <a:ea typeface="+mn-ea"/>
                <a:cs typeface="+mn-cs"/>
              </a:rPr>
              <a:t>(iii) In application view, it includes industry, telecommunication, banking, fraud analysis, </a:t>
            </a:r>
            <a:r>
              <a:rPr lang="en-US" sz="1200" b="0" i="0" u="none" strike="noStrike" kern="1200" baseline="0" dirty="0" err="1" smtClean="0">
                <a:solidFill>
                  <a:schemeClr val="tx1"/>
                </a:solidFill>
                <a:latin typeface="+mn-lt"/>
                <a:ea typeface="+mn-ea"/>
                <a:cs typeface="+mn-cs"/>
              </a:rPr>
              <a:t>biodata</a:t>
            </a:r>
            <a:r>
              <a:rPr lang="en-US" sz="1200" b="0" i="0" u="none" strike="noStrike" kern="1200" baseline="0" dirty="0" smtClean="0">
                <a:solidFill>
                  <a:schemeClr val="tx1"/>
                </a:solidFill>
                <a:latin typeface="+mn-lt"/>
                <a:ea typeface="+mn-ea"/>
                <a:cs typeface="+mn-cs"/>
              </a:rPr>
              <a:t> mining, </a:t>
            </a:r>
            <a:r>
              <a:rPr lang="en-US" sz="1200" b="0" i="0" u="none" strike="noStrike" kern="1200" baseline="0" dirty="0" err="1" smtClean="0">
                <a:solidFill>
                  <a:schemeClr val="tx1"/>
                </a:solidFill>
                <a:latin typeface="+mn-lt"/>
                <a:ea typeface="+mn-ea"/>
                <a:cs typeface="+mn-cs"/>
              </a:rPr>
              <a:t>stockmarket</a:t>
            </a:r>
            <a:r>
              <a:rPr lang="en-US" sz="1200" b="0" i="0" u="none" strike="noStrike" kern="1200" baseline="0" dirty="0" smtClean="0">
                <a:solidFill>
                  <a:schemeClr val="tx1"/>
                </a:solidFill>
                <a:latin typeface="+mn-lt"/>
                <a:ea typeface="+mn-ea"/>
                <a:cs typeface="+mn-cs"/>
              </a:rPr>
              <a:t> analysis, text </a:t>
            </a:r>
            <a:r>
              <a:rPr lang="en-US" sz="1200" b="0" i="0" u="none" strike="noStrike" kern="1200" baseline="0" dirty="0" err="1" smtClean="0">
                <a:solidFill>
                  <a:schemeClr val="tx1"/>
                </a:solidFill>
                <a:latin typeface="+mn-lt"/>
                <a:ea typeface="+mn-ea"/>
                <a:cs typeface="+mn-cs"/>
              </a:rPr>
              <a:t>mining,web</a:t>
            </a:r>
            <a:r>
              <a:rPr lang="en-US" sz="1200" b="0" i="0" u="none" strike="noStrike" kern="1200" baseline="0" dirty="0" smtClean="0">
                <a:solidFill>
                  <a:schemeClr val="tx1"/>
                </a:solidFill>
                <a:latin typeface="+mn-lt"/>
                <a:ea typeface="+mn-ea"/>
                <a:cs typeface="+mn-cs"/>
              </a:rPr>
              <a:t> mining, social network, and e-commerce [3].</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9</a:t>
            </a:fld>
            <a:endParaRPr lang="en-US"/>
          </a:p>
        </p:txBody>
      </p:sp>
    </p:spTree>
    <p:extLst>
      <p:ext uri="{BB962C8B-B14F-4D97-AF65-F5344CB8AC3E}">
        <p14:creationId xmlns:p14="http://schemas.microsoft.com/office/powerpoint/2010/main" val="253277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The Social Web has shown to be one of the richest sources for mining people's interests, personality and social interactions</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10</a:t>
            </a:fld>
            <a:endParaRPr lang="en-US"/>
          </a:p>
        </p:txBody>
      </p:sp>
    </p:spTree>
    <p:extLst>
      <p:ext uri="{BB962C8B-B14F-4D97-AF65-F5344CB8AC3E}">
        <p14:creationId xmlns:p14="http://schemas.microsoft.com/office/powerpoint/2010/main" val="7732246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12</a:t>
            </a:fld>
            <a:endParaRPr lang="en-US"/>
          </a:p>
        </p:txBody>
      </p:sp>
    </p:spTree>
    <p:extLst>
      <p:ext uri="{BB962C8B-B14F-4D97-AF65-F5344CB8AC3E}">
        <p14:creationId xmlns:p14="http://schemas.microsoft.com/office/powerpoint/2010/main" val="578673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C3E6AFA3-972E-3B47-9566-33EE6A9F3B31}"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14107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7CFEEA38-E7EE-1441-ABEC-654E300165C0}"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154313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86DC908-A719-D04F-AA8F-A7BFC3E2D5D4}"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877369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DC58920B-9622-EC45-9B97-A6D533BAF529}"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041067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87CE44A9-AFD9-B94A-8383-D9AF2E2844EF}" type="datetime1">
              <a:rPr lang="es-ES" smtClean="0"/>
              <a:t>14/3/19</a:t>
            </a:fld>
            <a:endParaRPr lang="en-US" dirty="0"/>
          </a:p>
        </p:txBody>
      </p:sp>
      <p:sp>
        <p:nvSpPr>
          <p:cNvPr id="5" name="Footer Placeholder 4"/>
          <p:cNvSpPr>
            <a:spLocks noGrp="1"/>
          </p:cNvSpPr>
          <p:nvPr>
            <p:ph type="ftr" sz="quarter" idx="11"/>
          </p:nvPr>
        </p:nvSpPr>
        <p:spPr/>
        <p:txBody>
          <a:bodyPr/>
          <a:lstStyle/>
          <a:p>
            <a:r>
              <a:rPr lang="en-US" smtClean="0"/>
              <a:t>
              </a:t>
            </a:r>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‹Nr.›</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92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1450D53-ED18-9D44-BB2C-D97815DCB736}" type="datetime1">
              <a:rPr lang="es-ES" smtClean="0"/>
              <a:t>14/3/19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6787119"/>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7DD47A9C-A515-1F4A-938D-CE80BA207AF1}" type="datetime1">
              <a:rPr lang="es-ES" smtClean="0"/>
              <a:t>14/3/19</a:t>
            </a:fld>
            <a:endParaRPr lang="en-US" dirty="0"/>
          </a:p>
        </p:txBody>
      </p:sp>
      <p:sp>
        <p:nvSpPr>
          <p:cNvPr id="8" name="Footer Placeholder 7"/>
          <p:cNvSpPr>
            <a:spLocks noGrp="1"/>
          </p:cNvSpPr>
          <p:nvPr>
            <p:ph type="ftr" sz="quarter" idx="11"/>
          </p:nvPr>
        </p:nvSpPr>
        <p:spPr/>
        <p:txBody>
          <a:body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25447574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5BE3519E-C3CD-704F-9AEB-435F4C720D23}" type="datetime1">
              <a:rPr lang="es-ES" smtClean="0"/>
              <a:t>14/3/19</a:t>
            </a:fld>
            <a:endParaRPr lang="en-US" dirty="0"/>
          </a:p>
        </p:txBody>
      </p:sp>
      <p:sp>
        <p:nvSpPr>
          <p:cNvPr id="4" name="Footer Placeholder 3"/>
          <p:cNvSpPr>
            <a:spLocks noGrp="1"/>
          </p:cNvSpPr>
          <p:nvPr>
            <p:ph type="ftr" sz="quarter" idx="11"/>
          </p:nvPr>
        </p:nvSpPr>
        <p:spPr/>
        <p:txBody>
          <a:bodyPr/>
          <a:lstStyle/>
          <a:p>
            <a:r>
              <a:rPr lang="en-US" smtClean="0"/>
              <a:t>
              </a:t>
            </a:r>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33385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63FB0C2-E0B9-124E-B4F3-533FFDE391AC}" type="datetime1">
              <a:rPr lang="es-ES" smtClean="0"/>
              <a:t>14/3/19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smtClean="0"/>
              <a:t>
              </a:t>
            </a:r>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51275688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DA6CADC-F931-044B-9252-15230C68AF27}" type="datetime1">
              <a:rPr lang="es-ES" smtClean="0"/>
              <a:t>14/3/19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smtClean="0"/>
              <a:t>
              </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‹Nr.›</a:t>
            </a:fld>
            <a:endParaRPr lang="en-US" dirty="0"/>
          </a:p>
        </p:txBody>
      </p:sp>
    </p:spTree>
    <p:extLst>
      <p:ext uri="{BB962C8B-B14F-4D97-AF65-F5344CB8AC3E}">
        <p14:creationId xmlns:p14="http://schemas.microsoft.com/office/powerpoint/2010/main" val="53107591"/>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1912D2B-423C-5844-80EA-2977D21E2265}" type="datetime1">
              <a:rPr lang="es-ES" smtClean="0"/>
              <a:t>14/3/19</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‹Nr.›</a:t>
            </a:fld>
            <a:endParaRPr lang="en-US" dirty="0"/>
          </a:p>
        </p:txBody>
      </p:sp>
    </p:spTree>
    <p:extLst>
      <p:ext uri="{BB962C8B-B14F-4D97-AF65-F5344CB8AC3E}">
        <p14:creationId xmlns:p14="http://schemas.microsoft.com/office/powerpoint/2010/main" val="137356843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A2E1519-4CB6-F044-BCF8-418014150D9C}" type="datetime1">
              <a:rPr lang="es-ES" smtClean="0"/>
              <a:t>14/3/19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smtClean="0"/>
              <a:t>
              </a:t>
            </a:r>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‹Nr.›</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195557"/>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chart" Target="../charts/chart2.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1.png"/><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9.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045029" y="1390792"/>
            <a:ext cx="10613571" cy="1956565"/>
          </a:xfrm>
        </p:spPr>
        <p:txBody>
          <a:bodyPr>
            <a:normAutofit/>
          </a:bodyPr>
          <a:lstStyle/>
          <a:p>
            <a:r>
              <a:rPr lang="es-ES_tradnl" sz="6000" b="1" dirty="0" smtClean="0">
                <a:solidFill>
                  <a:schemeClr val="accent2"/>
                </a:solidFill>
                <a:effectLst/>
              </a:rPr>
              <a:t>Gobierno Electrónico:</a:t>
            </a:r>
            <a:br>
              <a:rPr lang="es-ES_tradnl" sz="6000" b="1" dirty="0" smtClean="0">
                <a:solidFill>
                  <a:schemeClr val="accent2"/>
                </a:solidFill>
                <a:effectLst/>
              </a:rPr>
            </a:br>
            <a:r>
              <a:rPr lang="es-ES_tradnl" sz="4000" b="1" dirty="0" smtClean="0">
                <a:solidFill>
                  <a:schemeClr val="accent2"/>
                </a:solidFill>
              </a:rPr>
              <a:t>Oportunidades con los Datos de las Redes Sociales</a:t>
            </a:r>
            <a:r>
              <a:rPr lang="es-ES_tradnl" sz="4000" b="1" dirty="0" smtClean="0">
                <a:solidFill>
                  <a:schemeClr val="accent2"/>
                </a:solidFill>
                <a:effectLst/>
              </a:rPr>
              <a:t> </a:t>
            </a:r>
            <a:endParaRPr lang="es-ES_tradnl" sz="4000" b="1" dirty="0">
              <a:solidFill>
                <a:schemeClr val="accent2"/>
              </a:solidFill>
            </a:endParaRPr>
          </a:p>
        </p:txBody>
      </p:sp>
      <p:sp>
        <p:nvSpPr>
          <p:cNvPr id="5" name="Subtítulo 2"/>
          <p:cNvSpPr txBox="1">
            <a:spLocks/>
          </p:cNvSpPr>
          <p:nvPr/>
        </p:nvSpPr>
        <p:spPr>
          <a:xfrm>
            <a:off x="2163748" y="4129150"/>
            <a:ext cx="9060371" cy="1436052"/>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Dra. Lorena  </a:t>
            </a:r>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Recalde</a:t>
            </a:r>
          </a:p>
          <a:p>
            <a:r>
              <a:rPr lang="es-ES" sz="24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Universidad Técnica de Manabí - Ecuador</a:t>
            </a:r>
            <a:endParaRPr lang="en-US" sz="2400" spc="300" dirty="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endParaRPr>
          </a:p>
        </p:txBody>
      </p:sp>
      <p:sp>
        <p:nvSpPr>
          <p:cNvPr id="4" name="Subtítulo 2"/>
          <p:cNvSpPr txBox="1">
            <a:spLocks/>
          </p:cNvSpPr>
          <p:nvPr/>
        </p:nvSpPr>
        <p:spPr>
          <a:xfrm>
            <a:off x="1045029" y="3884653"/>
            <a:ext cx="5551713" cy="488994"/>
          </a:xfrm>
          <a:prstGeom prst="rect">
            <a:avLst/>
          </a:prstGeom>
        </p:spPr>
        <p:txBody>
          <a:bodyPr vert="horz" lIns="91440" tIns="45720" rIns="91440" bIns="4572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3200" b="0" kern="120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GEITEC2019 </a:t>
            </a:r>
            <a:r>
              <a:rPr lang="mr-IN"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a:t>
            </a:r>
            <a:r>
              <a:rPr lang="es-ES" sz="2800" spc="300" dirty="0" smtClean="0">
                <a:ln>
                  <a:solidFill>
                    <a:schemeClr val="tx1">
                      <a:lumMod val="95000"/>
                    </a:schemeClr>
                  </a:solidFill>
                </a:ln>
                <a:gradFill flip="none" rotWithShape="1">
                  <a:gsLst>
                    <a:gs pos="0">
                      <a:schemeClr val="tx1">
                        <a:lumMod val="95000"/>
                        <a:shade val="30000"/>
                        <a:satMod val="115000"/>
                      </a:schemeClr>
                    </a:gs>
                    <a:gs pos="50000">
                      <a:schemeClr val="tx1">
                        <a:lumMod val="95000"/>
                        <a:shade val="67500"/>
                        <a:satMod val="115000"/>
                      </a:schemeClr>
                    </a:gs>
                    <a:gs pos="100000">
                      <a:schemeClr val="tx1">
                        <a:lumMod val="95000"/>
                        <a:shade val="100000"/>
                        <a:satMod val="115000"/>
                      </a:schemeClr>
                    </a:gs>
                  </a:gsLst>
                  <a:lin ang="5400000" scaled="1"/>
                  <a:tileRect/>
                </a:gradFill>
              </a:rPr>
              <a:t> Curso Ejecutivo</a:t>
            </a:r>
          </a:p>
        </p:txBody>
      </p:sp>
    </p:spTree>
    <p:extLst>
      <p:ext uri="{BB962C8B-B14F-4D97-AF65-F5344CB8AC3E}">
        <p14:creationId xmlns:p14="http://schemas.microsoft.com/office/powerpoint/2010/main" val="186635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Miner</a:t>
            </a:r>
            <a:r>
              <a:rPr lang="es-ES" dirty="0" err="1" smtClean="0"/>
              <a:t>ía</a:t>
            </a:r>
            <a:r>
              <a:rPr lang="es-ES" dirty="0" smtClean="0"/>
              <a:t> en la Web Social</a:t>
            </a:r>
            <a:endParaRPr lang="en-US" dirty="0"/>
          </a:p>
        </p:txBody>
      </p:sp>
      <p:sp>
        <p:nvSpPr>
          <p:cNvPr id="3" name="Marcador de contenido 2"/>
          <p:cNvSpPr>
            <a:spLocks noGrp="1"/>
          </p:cNvSpPr>
          <p:nvPr>
            <p:ph idx="1"/>
          </p:nvPr>
        </p:nvSpPr>
        <p:spPr/>
        <p:txBody>
          <a:bodyPr/>
          <a:lstStyle/>
          <a:p>
            <a:r>
              <a:rPr lang="en-US" dirty="0"/>
              <a:t>¿</a:t>
            </a:r>
            <a:r>
              <a:rPr lang="en-US" dirty="0" err="1"/>
              <a:t>Quién</a:t>
            </a:r>
            <a:r>
              <a:rPr lang="en-US" dirty="0"/>
              <a:t> </a:t>
            </a:r>
            <a:r>
              <a:rPr lang="en-US" dirty="0" err="1"/>
              <a:t>está</a:t>
            </a:r>
            <a:r>
              <a:rPr lang="en-US" dirty="0"/>
              <a:t> </a:t>
            </a:r>
            <a:r>
              <a:rPr lang="en-US" dirty="0" err="1"/>
              <a:t>haciendo</a:t>
            </a:r>
            <a:r>
              <a:rPr lang="en-US" dirty="0"/>
              <a:t> </a:t>
            </a:r>
            <a:r>
              <a:rPr lang="en-US" dirty="0" err="1"/>
              <a:t>conexiones</a:t>
            </a:r>
            <a:r>
              <a:rPr lang="en-US" dirty="0"/>
              <a:t> con </a:t>
            </a:r>
            <a:r>
              <a:rPr lang="en-US" dirty="0" err="1"/>
              <a:t>quién</a:t>
            </a:r>
            <a:r>
              <a:rPr lang="en-US" dirty="0"/>
              <a:t>?</a:t>
            </a:r>
          </a:p>
          <a:p>
            <a:r>
              <a:rPr lang="en-US" dirty="0"/>
              <a:t>De </a:t>
            </a:r>
            <a:r>
              <a:rPr lang="en-US" dirty="0" err="1"/>
              <a:t>qué</a:t>
            </a:r>
            <a:r>
              <a:rPr lang="en-US" dirty="0"/>
              <a:t> </a:t>
            </a:r>
            <a:r>
              <a:rPr lang="en-US" dirty="0" err="1"/>
              <a:t>están</a:t>
            </a:r>
            <a:r>
              <a:rPr lang="en-US" dirty="0"/>
              <a:t> </a:t>
            </a:r>
            <a:r>
              <a:rPr lang="en-US" dirty="0" err="1"/>
              <a:t>hablando</a:t>
            </a:r>
            <a:r>
              <a:rPr lang="en-US" dirty="0"/>
              <a:t>?</a:t>
            </a:r>
          </a:p>
          <a:p>
            <a:r>
              <a:rPr lang="en-US" dirty="0"/>
              <a:t>¿</a:t>
            </a:r>
            <a:r>
              <a:rPr lang="en-US" dirty="0" err="1"/>
              <a:t>Dónde</a:t>
            </a:r>
            <a:r>
              <a:rPr lang="en-US" dirty="0"/>
              <a:t> </a:t>
            </a:r>
            <a:r>
              <a:rPr lang="en-US" dirty="0" err="1"/>
              <a:t>están</a:t>
            </a:r>
            <a:r>
              <a:rPr lang="en-US" dirty="0"/>
              <a:t> </a:t>
            </a:r>
            <a:r>
              <a:rPr lang="en-US" dirty="0" err="1"/>
              <a:t>ubicados</a:t>
            </a:r>
            <a:r>
              <a:rPr lang="en-US" dirty="0"/>
              <a:t>?</a:t>
            </a:r>
          </a:p>
          <a:p>
            <a:r>
              <a:rPr lang="en-US" dirty="0"/>
              <a:t>¿Con </a:t>
            </a:r>
            <a:r>
              <a:rPr lang="en-US" dirty="0" err="1"/>
              <a:t>qué</a:t>
            </a:r>
            <a:r>
              <a:rPr lang="en-US" dirty="0"/>
              <a:t> </a:t>
            </a:r>
            <a:r>
              <a:rPr lang="en-US" dirty="0" err="1"/>
              <a:t>frecuencia</a:t>
            </a:r>
            <a:r>
              <a:rPr lang="en-US" dirty="0"/>
              <a:t> </a:t>
            </a:r>
            <a:r>
              <a:rPr lang="en-US" dirty="0" err="1"/>
              <a:t>las</a:t>
            </a:r>
            <a:r>
              <a:rPr lang="en-US" dirty="0"/>
              <a:t> personas en particular se </a:t>
            </a:r>
            <a:r>
              <a:rPr lang="en-US" dirty="0" err="1"/>
              <a:t>comunican</a:t>
            </a:r>
            <a:r>
              <a:rPr lang="en-US" dirty="0"/>
              <a:t> entre </a:t>
            </a:r>
            <a:r>
              <a:rPr lang="en-US" dirty="0" err="1"/>
              <a:t>sí</a:t>
            </a:r>
            <a:r>
              <a:rPr lang="en-US" dirty="0"/>
              <a:t>?</a:t>
            </a:r>
          </a:p>
          <a:p>
            <a:r>
              <a:rPr lang="en-US" dirty="0"/>
              <a:t>¿</a:t>
            </a:r>
            <a:r>
              <a:rPr lang="en-US" dirty="0" err="1"/>
              <a:t>Qué</a:t>
            </a:r>
            <a:r>
              <a:rPr lang="en-US" dirty="0"/>
              <a:t> </a:t>
            </a:r>
            <a:r>
              <a:rPr lang="en-US" dirty="0" err="1"/>
              <a:t>conexiones</a:t>
            </a:r>
            <a:r>
              <a:rPr lang="en-US" dirty="0"/>
              <a:t> de </a:t>
            </a:r>
            <a:r>
              <a:rPr lang="en-US" dirty="0" err="1"/>
              <a:t>redes</a:t>
            </a:r>
            <a:r>
              <a:rPr lang="en-US" dirty="0"/>
              <a:t> </a:t>
            </a:r>
            <a:r>
              <a:rPr lang="en-US" dirty="0" err="1"/>
              <a:t>sociales</a:t>
            </a:r>
            <a:r>
              <a:rPr lang="en-US" dirty="0"/>
              <a:t> </a:t>
            </a:r>
            <a:r>
              <a:rPr lang="en-US" dirty="0" err="1"/>
              <a:t>generan</a:t>
            </a:r>
            <a:r>
              <a:rPr lang="en-US" dirty="0"/>
              <a:t> el mayor valor para un </a:t>
            </a:r>
            <a:r>
              <a:rPr lang="en-US" dirty="0" err="1"/>
              <a:t>objetivo</a:t>
            </a:r>
            <a:r>
              <a:rPr lang="en-US" dirty="0"/>
              <a:t> en particular?</a:t>
            </a:r>
          </a:p>
          <a:p>
            <a:r>
              <a:rPr lang="en-US" dirty="0"/>
              <a:t>¿</a:t>
            </a:r>
            <a:r>
              <a:rPr lang="en-US" dirty="0" err="1"/>
              <a:t>Cómo</a:t>
            </a:r>
            <a:r>
              <a:rPr lang="en-US" dirty="0"/>
              <a:t> </a:t>
            </a:r>
            <a:r>
              <a:rPr lang="en-US" dirty="0" err="1"/>
              <a:t>afecta</a:t>
            </a:r>
            <a:r>
              <a:rPr lang="en-US" dirty="0"/>
              <a:t> la </a:t>
            </a:r>
            <a:r>
              <a:rPr lang="en-US" dirty="0" err="1"/>
              <a:t>geografía</a:t>
            </a:r>
            <a:r>
              <a:rPr lang="en-US" dirty="0"/>
              <a:t> </a:t>
            </a:r>
            <a:r>
              <a:rPr lang="en-US" dirty="0" smtClean="0"/>
              <a:t>en </a:t>
            </a:r>
            <a:r>
              <a:rPr lang="en-US" dirty="0" err="1" smtClean="0"/>
              <a:t>las</a:t>
            </a:r>
            <a:r>
              <a:rPr lang="en-US" dirty="0" smtClean="0"/>
              <a:t> </a:t>
            </a:r>
            <a:r>
              <a:rPr lang="en-US" dirty="0" err="1" smtClean="0"/>
              <a:t>conexiones</a:t>
            </a:r>
            <a:r>
              <a:rPr lang="en-US" dirty="0" smtClean="0"/>
              <a:t> online?</a:t>
            </a:r>
            <a:endParaRPr lang="en-US" dirty="0"/>
          </a:p>
          <a:p>
            <a:r>
              <a:rPr lang="en-US" dirty="0"/>
              <a:t>¿</a:t>
            </a:r>
            <a:r>
              <a:rPr lang="en-US" dirty="0" err="1"/>
              <a:t>Quiénes</a:t>
            </a:r>
            <a:r>
              <a:rPr lang="en-US" dirty="0"/>
              <a:t> son </a:t>
            </a:r>
            <a:r>
              <a:rPr lang="en-US" dirty="0" err="1"/>
              <a:t>las</a:t>
            </a:r>
            <a:r>
              <a:rPr lang="en-US" dirty="0"/>
              <a:t> personas </a:t>
            </a:r>
            <a:r>
              <a:rPr lang="en-US" dirty="0" err="1"/>
              <a:t>más</a:t>
            </a:r>
            <a:r>
              <a:rPr lang="en-US" dirty="0"/>
              <a:t> </a:t>
            </a:r>
            <a:r>
              <a:rPr lang="en-US" dirty="0" err="1"/>
              <a:t>influyentes</a:t>
            </a:r>
            <a:r>
              <a:rPr lang="en-US" dirty="0"/>
              <a:t> / </a:t>
            </a:r>
            <a:r>
              <a:rPr lang="en-US" dirty="0" err="1"/>
              <a:t>populares</a:t>
            </a:r>
            <a:r>
              <a:rPr lang="en-US" dirty="0"/>
              <a:t> en </a:t>
            </a:r>
            <a:r>
              <a:rPr lang="en-US" dirty="0" err="1"/>
              <a:t>una</a:t>
            </a:r>
            <a:r>
              <a:rPr lang="en-US" dirty="0"/>
              <a:t> red social?</a:t>
            </a:r>
          </a:p>
          <a:p>
            <a:r>
              <a:rPr lang="en-US" dirty="0"/>
              <a:t>¿</a:t>
            </a:r>
            <a:r>
              <a:rPr lang="en-US" dirty="0" err="1"/>
              <a:t>Cuál</a:t>
            </a:r>
            <a:r>
              <a:rPr lang="en-US" dirty="0"/>
              <a:t> </a:t>
            </a:r>
            <a:r>
              <a:rPr lang="en-US" dirty="0" err="1"/>
              <a:t>es</a:t>
            </a:r>
            <a:r>
              <a:rPr lang="en-US" dirty="0"/>
              <a:t> el </a:t>
            </a:r>
            <a:r>
              <a:rPr lang="en-US" dirty="0" err="1"/>
              <a:t>comportamiento</a:t>
            </a:r>
            <a:r>
              <a:rPr lang="en-US" dirty="0"/>
              <a:t> de </a:t>
            </a:r>
            <a:r>
              <a:rPr lang="en-US" dirty="0" err="1"/>
              <a:t>las</a:t>
            </a:r>
            <a:r>
              <a:rPr lang="en-US" dirty="0"/>
              <a:t> personas en </a:t>
            </a:r>
            <a:r>
              <a:rPr lang="en-US" dirty="0" err="1"/>
              <a:t>las</a:t>
            </a:r>
            <a:r>
              <a:rPr lang="en-US" dirty="0"/>
              <a:t> </a:t>
            </a:r>
            <a:r>
              <a:rPr lang="en-US" dirty="0" smtClean="0"/>
              <a:t>OSNs?</a:t>
            </a:r>
            <a:endParaRPr lang="en-US" dirty="0"/>
          </a:p>
          <a:p>
            <a:r>
              <a:rPr lang="en-US" b="1" dirty="0" err="1">
                <a:solidFill>
                  <a:schemeClr val="accent2"/>
                </a:solidFill>
              </a:rPr>
              <a:t>Intereses</a:t>
            </a:r>
            <a:r>
              <a:rPr lang="en-US" b="1" dirty="0">
                <a:solidFill>
                  <a:schemeClr val="accent2"/>
                </a:solidFill>
              </a:rPr>
              <a:t> de </a:t>
            </a:r>
            <a:r>
              <a:rPr lang="en-US" b="1" dirty="0" err="1">
                <a:solidFill>
                  <a:schemeClr val="accent2"/>
                </a:solidFill>
              </a:rPr>
              <a:t>las</a:t>
            </a:r>
            <a:r>
              <a:rPr lang="en-US" b="1" dirty="0">
                <a:solidFill>
                  <a:schemeClr val="accent2"/>
                </a:solidFill>
              </a:rPr>
              <a:t> personas, </a:t>
            </a:r>
            <a:r>
              <a:rPr lang="en-US" b="1" dirty="0" err="1">
                <a:solidFill>
                  <a:schemeClr val="accent2"/>
                </a:solidFill>
              </a:rPr>
              <a:t>personalidad</a:t>
            </a:r>
            <a:r>
              <a:rPr lang="en-US" b="1" dirty="0">
                <a:solidFill>
                  <a:schemeClr val="accent2"/>
                </a:solidFill>
              </a:rPr>
              <a:t> e </a:t>
            </a:r>
            <a:r>
              <a:rPr lang="en-US" b="1" dirty="0" err="1">
                <a:solidFill>
                  <a:schemeClr val="accent2"/>
                </a:solidFill>
              </a:rPr>
              <a:t>interacciones</a:t>
            </a:r>
            <a:r>
              <a:rPr lang="en-US" b="1" dirty="0">
                <a:solidFill>
                  <a:schemeClr val="accent2"/>
                </a:solidFill>
              </a:rPr>
              <a:t> </a:t>
            </a:r>
            <a:r>
              <a:rPr lang="en-US" b="1" dirty="0" err="1">
                <a:solidFill>
                  <a:schemeClr val="accent2"/>
                </a:solidFill>
              </a:rPr>
              <a:t>sociales</a:t>
            </a:r>
            <a:r>
              <a:rPr lang="en-US" b="1" dirty="0">
                <a:solidFill>
                  <a:schemeClr val="accent2"/>
                </a:solidFill>
              </a:rPr>
              <a:t>.</a:t>
            </a:r>
            <a:endParaRPr lang="en-US" b="1" dirty="0">
              <a:solidFill>
                <a:schemeClr val="accent2"/>
              </a:solidFill>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10</a:t>
            </a:fld>
            <a:endParaRPr lang="en-US" sz="1600" dirty="0"/>
          </a:p>
        </p:txBody>
      </p:sp>
    </p:spTree>
    <p:extLst>
      <p:ext uri="{BB962C8B-B14F-4D97-AF65-F5344CB8AC3E}">
        <p14:creationId xmlns:p14="http://schemas.microsoft.com/office/powerpoint/2010/main" val="5277491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Campos de </a:t>
            </a:r>
            <a:r>
              <a:rPr lang="en-US" dirty="0" err="1" smtClean="0"/>
              <a:t>Investigaci</a:t>
            </a:r>
            <a:r>
              <a:rPr lang="es-ES" dirty="0" err="1" smtClean="0"/>
              <a:t>ón</a:t>
            </a:r>
            <a:endParaRPr lang="en-US" dirty="0"/>
          </a:p>
        </p:txBody>
      </p:sp>
      <p:sp>
        <p:nvSpPr>
          <p:cNvPr id="3" name="Marcador de contenido 2"/>
          <p:cNvSpPr>
            <a:spLocks noGrp="1"/>
          </p:cNvSpPr>
          <p:nvPr>
            <p:ph sz="half" idx="1"/>
          </p:nvPr>
        </p:nvSpPr>
        <p:spPr>
          <a:xfrm>
            <a:off x="773394" y="1845734"/>
            <a:ext cx="2672617" cy="4023360"/>
          </a:xfrm>
        </p:spPr>
        <p:txBody>
          <a:bodyPr/>
          <a:lstStyle/>
          <a:p>
            <a:r>
              <a:rPr lang="en-US" dirty="0"/>
              <a:t>political opinion mining </a:t>
            </a:r>
          </a:p>
        </p:txBody>
      </p:sp>
      <p:sp>
        <p:nvSpPr>
          <p:cNvPr id="4" name="Marcador de contenido 3"/>
          <p:cNvSpPr>
            <a:spLocks noGrp="1"/>
          </p:cNvSpPr>
          <p:nvPr>
            <p:ph sz="half" idx="2"/>
          </p:nvPr>
        </p:nvSpPr>
        <p:spPr>
          <a:xfrm>
            <a:off x="4164530" y="1845734"/>
            <a:ext cx="3166712" cy="4023360"/>
          </a:xfrm>
        </p:spPr>
        <p:txBody>
          <a:bodyPr/>
          <a:lstStyle/>
          <a:p>
            <a:r>
              <a:rPr lang="en-US" dirty="0"/>
              <a:t>political ideology monitoring </a:t>
            </a:r>
            <a:endParaRPr lang="en-US" altLang="ko-KR" b="1" dirty="0"/>
          </a:p>
          <a:p>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11</a:t>
            </a:fld>
            <a:endParaRPr lang="en-US" sz="1600" dirty="0"/>
          </a:p>
        </p:txBody>
      </p:sp>
      <p:sp>
        <p:nvSpPr>
          <p:cNvPr id="6" name="Marcador de contenido 3"/>
          <p:cNvSpPr txBox="1">
            <a:spLocks/>
          </p:cNvSpPr>
          <p:nvPr/>
        </p:nvSpPr>
        <p:spPr>
          <a:xfrm>
            <a:off x="7725877" y="1859460"/>
            <a:ext cx="34298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Social entity recommendation</a:t>
            </a:r>
            <a:endParaRPr lang="en-US" altLang="ko-KR" b="1" dirty="0" smtClean="0"/>
          </a:p>
          <a:p>
            <a:endParaRPr lang="en-US" dirty="0"/>
          </a:p>
        </p:txBody>
      </p:sp>
      <p:pic>
        <p:nvPicPr>
          <p:cNvPr id="7" name="Imagen 6"/>
          <p:cNvPicPr>
            <a:picLocks noChangeAspect="1"/>
          </p:cNvPicPr>
          <p:nvPr/>
        </p:nvPicPr>
        <p:blipFill>
          <a:blip r:embed="rId2"/>
          <a:stretch>
            <a:fillRect/>
          </a:stretch>
        </p:blipFill>
        <p:spPr>
          <a:xfrm>
            <a:off x="3950063" y="2498897"/>
            <a:ext cx="3619869" cy="3628028"/>
          </a:xfrm>
          <a:prstGeom prst="rect">
            <a:avLst/>
          </a:prstGeom>
        </p:spPr>
      </p:pic>
      <p:cxnSp>
        <p:nvCxnSpPr>
          <p:cNvPr id="9" name="Conector recto 8"/>
          <p:cNvCxnSpPr/>
          <p:nvPr/>
        </p:nvCxnSpPr>
        <p:spPr>
          <a:xfrm flipH="1">
            <a:off x="3940935" y="1845734"/>
            <a:ext cx="18257" cy="44875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a:off x="7560804" y="1835031"/>
            <a:ext cx="18257" cy="44875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Marcador de contenido 3"/>
          <p:cNvPicPr>
            <a:picLocks noChangeAspect="1"/>
          </p:cNvPicPr>
          <p:nvPr/>
        </p:nvPicPr>
        <p:blipFill rotWithShape="1">
          <a:blip r:embed="rId3"/>
          <a:srcRect l="10515"/>
          <a:stretch/>
        </p:blipFill>
        <p:spPr>
          <a:xfrm>
            <a:off x="277918" y="2513886"/>
            <a:ext cx="3653888" cy="2687055"/>
          </a:xfrm>
          <a:prstGeom prst="rect">
            <a:avLst/>
          </a:prstGeom>
        </p:spPr>
      </p:pic>
      <p:pic>
        <p:nvPicPr>
          <p:cNvPr id="13" name="Imagen 12"/>
          <p:cNvPicPr>
            <a:picLocks noChangeAspect="1"/>
          </p:cNvPicPr>
          <p:nvPr/>
        </p:nvPicPr>
        <p:blipFill>
          <a:blip r:embed="rId4"/>
          <a:stretch>
            <a:fillRect/>
          </a:stretch>
        </p:blipFill>
        <p:spPr>
          <a:xfrm>
            <a:off x="8073985" y="2188385"/>
            <a:ext cx="3216107" cy="3012556"/>
          </a:xfrm>
          <a:prstGeom prst="rect">
            <a:avLst/>
          </a:prstGeom>
        </p:spPr>
      </p:pic>
      <p:pic>
        <p:nvPicPr>
          <p:cNvPr id="14" name="Imagen 13"/>
          <p:cNvPicPr>
            <a:picLocks noChangeAspect="1"/>
          </p:cNvPicPr>
          <p:nvPr/>
        </p:nvPicPr>
        <p:blipFill rotWithShape="1">
          <a:blip r:embed="rId5"/>
          <a:srcRect l="1249" r="1915"/>
          <a:stretch/>
        </p:blipFill>
        <p:spPr>
          <a:xfrm>
            <a:off x="7661709" y="4312911"/>
            <a:ext cx="4299284" cy="1877318"/>
          </a:xfrm>
          <a:prstGeom prst="rect">
            <a:avLst/>
          </a:prstGeom>
        </p:spPr>
      </p:pic>
    </p:spTree>
    <p:extLst>
      <p:ext uri="{BB962C8B-B14F-4D97-AF65-F5344CB8AC3E}">
        <p14:creationId xmlns:p14="http://schemas.microsoft.com/office/powerpoint/2010/main" val="14793777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35244" y="722696"/>
            <a:ext cx="3644311" cy="2053161"/>
          </a:xfrm>
        </p:spPr>
        <p:txBody>
          <a:bodyPr>
            <a:normAutofit/>
          </a:bodyPr>
          <a:lstStyle/>
          <a:p>
            <a:pPr lvl="0"/>
            <a:r>
              <a:rPr lang="en-US" dirty="0" smtClean="0"/>
              <a:t>Clustering</a:t>
            </a:r>
            <a:endParaRPr lang="es-ES_tradnl" dirty="0"/>
          </a:p>
        </p:txBody>
      </p:sp>
      <p:sp>
        <p:nvSpPr>
          <p:cNvPr id="3" name="Marcador de contenido 2"/>
          <p:cNvSpPr>
            <a:spLocks noGrp="1"/>
          </p:cNvSpPr>
          <p:nvPr>
            <p:ph idx="1"/>
          </p:nvPr>
        </p:nvSpPr>
        <p:spPr>
          <a:xfrm>
            <a:off x="4359369" y="187557"/>
            <a:ext cx="7437520" cy="1070278"/>
          </a:xfrm>
        </p:spPr>
        <p:txBody>
          <a:bodyPr>
            <a:noAutofit/>
          </a:bodyPr>
          <a:lstStyle/>
          <a:p>
            <a:pPr>
              <a:buFont typeface="Arial" charset="0"/>
              <a:buChar char="•"/>
            </a:pPr>
            <a:r>
              <a:rPr lang="es-ES_tradnl" sz="2200" dirty="0" smtClean="0"/>
              <a:t> CLUSTERING: </a:t>
            </a:r>
            <a:r>
              <a:rPr lang="es-ES_tradnl" sz="2400" dirty="0" smtClean="0"/>
              <a:t>Es necesaria la representación vectorial de observaciones.</a:t>
            </a:r>
            <a:endParaRPr lang="es-ES_tradnl" sz="2200" dirty="0" smtClean="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12</a:t>
            </a:fld>
            <a:endParaRPr lang="en-US" sz="1600" dirty="0"/>
          </a:p>
        </p:txBody>
      </p:sp>
      <p:pic>
        <p:nvPicPr>
          <p:cNvPr id="9" name="Imagen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8110" y="598934"/>
            <a:ext cx="4345552" cy="4353846"/>
          </a:xfrm>
          <a:prstGeom prst="rect">
            <a:avLst/>
          </a:prstGeom>
        </p:spPr>
      </p:pic>
      <p:sp>
        <p:nvSpPr>
          <p:cNvPr id="4" name="Rectángulo 3"/>
          <p:cNvSpPr/>
          <p:nvPr/>
        </p:nvSpPr>
        <p:spPr>
          <a:xfrm>
            <a:off x="4359369" y="5079481"/>
            <a:ext cx="7437520" cy="1446550"/>
          </a:xfrm>
          <a:prstGeom prst="rect">
            <a:avLst/>
          </a:prstGeom>
        </p:spPr>
        <p:txBody>
          <a:bodyPr wrap="square">
            <a:spAutoFit/>
          </a:bodyPr>
          <a:lstStyle/>
          <a:p>
            <a:r>
              <a:rPr lang="es-ES_tradnl" sz="2200" dirty="0" smtClean="0"/>
              <a:t>Aprendizaje no supervisado para encontrar grupos naturales de observaciones.</a:t>
            </a:r>
          </a:p>
          <a:p>
            <a:r>
              <a:rPr lang="es-ES_tradnl" sz="2200" dirty="0" smtClean="0"/>
              <a:t>OBJETIVO: encontrar las etiquetas de clase y el número de clases directamente de los datos.</a:t>
            </a:r>
            <a:endParaRPr lang="es-ES_tradnl" sz="2200" dirty="0"/>
          </a:p>
        </p:txBody>
      </p:sp>
      <p:pic>
        <p:nvPicPr>
          <p:cNvPr id="7" name="Imagen 6"/>
          <p:cNvPicPr>
            <a:picLocks noChangeAspect="1"/>
          </p:cNvPicPr>
          <p:nvPr/>
        </p:nvPicPr>
        <p:blipFill>
          <a:blip r:embed="rId4"/>
          <a:stretch>
            <a:fillRect/>
          </a:stretch>
        </p:blipFill>
        <p:spPr>
          <a:xfrm>
            <a:off x="107830" y="3184070"/>
            <a:ext cx="3771725" cy="2286001"/>
          </a:xfrm>
          <a:prstGeom prst="rect">
            <a:avLst/>
          </a:prstGeom>
        </p:spPr>
      </p:pic>
    </p:spTree>
    <p:extLst>
      <p:ext uri="{BB962C8B-B14F-4D97-AF65-F5344CB8AC3E}">
        <p14:creationId xmlns:p14="http://schemas.microsoft.com/office/powerpoint/2010/main" val="12036576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13</a:t>
            </a:fld>
            <a:endParaRPr lang="en-US" sz="1600" dirty="0"/>
          </a:p>
        </p:txBody>
      </p:sp>
      <p:sp>
        <p:nvSpPr>
          <p:cNvPr id="3" name="Título 1"/>
          <p:cNvSpPr txBox="1">
            <a:spLocks/>
          </p:cNvSpPr>
          <p:nvPr/>
        </p:nvSpPr>
        <p:spPr>
          <a:xfrm>
            <a:off x="1097280" y="561474"/>
            <a:ext cx="10058400" cy="117588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Vector modeling of observations</a:t>
            </a:r>
            <a:endParaRPr lang="en-US" dirty="0"/>
          </a:p>
        </p:txBody>
      </p:sp>
      <p:pic>
        <p:nvPicPr>
          <p:cNvPr id="4" name="Imagen 3"/>
          <p:cNvPicPr>
            <a:picLocks noChangeAspect="1"/>
          </p:cNvPicPr>
          <p:nvPr/>
        </p:nvPicPr>
        <p:blipFill>
          <a:blip r:embed="rId2"/>
          <a:stretch>
            <a:fillRect/>
          </a:stretch>
        </p:blipFill>
        <p:spPr>
          <a:xfrm>
            <a:off x="1407023" y="1315453"/>
            <a:ext cx="9438913" cy="4186989"/>
          </a:xfrm>
          <a:prstGeom prst="rect">
            <a:avLst/>
          </a:prstGeom>
        </p:spPr>
      </p:pic>
      <p:sp>
        <p:nvSpPr>
          <p:cNvPr id="7" name="CuadroTexto 6"/>
          <p:cNvSpPr txBox="1"/>
          <p:nvPr/>
        </p:nvSpPr>
        <p:spPr>
          <a:xfrm>
            <a:off x="160420" y="5688726"/>
            <a:ext cx="11614485" cy="584775"/>
          </a:xfrm>
          <a:prstGeom prst="rect">
            <a:avLst/>
          </a:prstGeom>
          <a:noFill/>
        </p:spPr>
        <p:txBody>
          <a:bodyPr wrap="square" rtlCol="0">
            <a:spAutoFit/>
          </a:bodyPr>
          <a:lstStyle/>
          <a:p>
            <a:r>
              <a:rPr lang="es-ES_tradnl" sz="1600" dirty="0"/>
              <a:t>Y. </a:t>
            </a:r>
            <a:r>
              <a:rPr lang="es-ES_tradnl" sz="1600" dirty="0" err="1"/>
              <a:t>Cai</a:t>
            </a:r>
            <a:r>
              <a:rPr lang="es-ES_tradnl" sz="1600" dirty="0" smtClean="0"/>
              <a:t>, et al. </a:t>
            </a:r>
            <a:r>
              <a:rPr lang="es-ES_tradnl" sz="1600" dirty="0"/>
              <a:t>"</a:t>
            </a:r>
            <a:r>
              <a:rPr lang="es-ES_tradnl" sz="1600" dirty="0" err="1"/>
              <a:t>Typicality-Based</a:t>
            </a:r>
            <a:r>
              <a:rPr lang="es-ES_tradnl" sz="1600" dirty="0"/>
              <a:t> </a:t>
            </a:r>
            <a:r>
              <a:rPr lang="es-ES_tradnl" sz="1600" dirty="0" err="1"/>
              <a:t>Collaborative</a:t>
            </a:r>
            <a:r>
              <a:rPr lang="es-ES_tradnl" sz="1600" dirty="0"/>
              <a:t> </a:t>
            </a:r>
            <a:r>
              <a:rPr lang="es-ES_tradnl" sz="1600" dirty="0" err="1"/>
              <a:t>Filtering</a:t>
            </a:r>
            <a:r>
              <a:rPr lang="es-ES_tradnl" sz="1600" dirty="0"/>
              <a:t> </a:t>
            </a:r>
            <a:r>
              <a:rPr lang="es-ES_tradnl" sz="1600" dirty="0" err="1"/>
              <a:t>Recommendation</a:t>
            </a:r>
            <a:r>
              <a:rPr lang="es-ES_tradnl" sz="1600" dirty="0"/>
              <a:t>," in </a:t>
            </a:r>
            <a:r>
              <a:rPr lang="es-ES_tradnl" sz="1600" i="1" dirty="0"/>
              <a:t>IEEE </a:t>
            </a:r>
            <a:r>
              <a:rPr lang="es-ES_tradnl" sz="1600" i="1" dirty="0" err="1"/>
              <a:t>Transactions</a:t>
            </a:r>
            <a:r>
              <a:rPr lang="es-ES_tradnl" sz="1600" i="1" dirty="0"/>
              <a:t> </a:t>
            </a:r>
            <a:r>
              <a:rPr lang="es-ES_tradnl" sz="1600" i="1" dirty="0" err="1"/>
              <a:t>on</a:t>
            </a:r>
            <a:r>
              <a:rPr lang="es-ES_tradnl" sz="1600" i="1" dirty="0"/>
              <a:t> </a:t>
            </a:r>
            <a:r>
              <a:rPr lang="es-ES_tradnl" sz="1600" i="1" dirty="0" err="1"/>
              <a:t>Knowledge</a:t>
            </a:r>
            <a:r>
              <a:rPr lang="es-ES_tradnl" sz="1600" i="1" dirty="0"/>
              <a:t> &amp; Data </a:t>
            </a:r>
            <a:r>
              <a:rPr lang="es-ES_tradnl" sz="1600" i="1" dirty="0" err="1"/>
              <a:t>Engineering</a:t>
            </a:r>
            <a:r>
              <a:rPr lang="es-ES_tradnl" sz="1600" dirty="0"/>
              <a:t>, vol. 26, no. 3, pp. 766-779, 2014. </a:t>
            </a:r>
            <a:endParaRPr lang="en-US" sz="1600" dirty="0"/>
          </a:p>
        </p:txBody>
      </p:sp>
    </p:spTree>
    <p:extLst>
      <p:ext uri="{BB962C8B-B14F-4D97-AF65-F5344CB8AC3E}">
        <p14:creationId xmlns:p14="http://schemas.microsoft.com/office/powerpoint/2010/main" val="1951493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Modelado</a:t>
            </a:r>
            <a:r>
              <a:rPr lang="en-US" dirty="0"/>
              <a:t> </a:t>
            </a:r>
            <a:r>
              <a:rPr lang="en-US" dirty="0" err="1"/>
              <a:t>vectorial</a:t>
            </a:r>
            <a:r>
              <a:rPr lang="en-US" dirty="0"/>
              <a:t> de </a:t>
            </a:r>
            <a:r>
              <a:rPr lang="en-US" dirty="0" err="1" smtClean="0"/>
              <a:t>observaciones</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14</a:t>
            </a:fld>
            <a:endParaRPr lang="en-US" sz="1600" dirty="0"/>
          </a:p>
        </p:txBody>
      </p:sp>
      <p:pic>
        <p:nvPicPr>
          <p:cNvPr id="5" name="Imagen 4"/>
          <p:cNvPicPr>
            <a:picLocks noChangeAspect="1"/>
          </p:cNvPicPr>
          <p:nvPr/>
        </p:nvPicPr>
        <p:blipFill>
          <a:blip r:embed="rId3"/>
          <a:stretch>
            <a:fillRect/>
          </a:stretch>
        </p:blipFill>
        <p:spPr>
          <a:xfrm>
            <a:off x="4789560" y="1903679"/>
            <a:ext cx="6165594" cy="4389787"/>
          </a:xfrm>
          <a:prstGeom prst="rect">
            <a:avLst/>
          </a:prstGeom>
        </p:spPr>
      </p:pic>
      <p:sp>
        <p:nvSpPr>
          <p:cNvPr id="6" name="CuadroTexto 5"/>
          <p:cNvSpPr txBox="1"/>
          <p:nvPr/>
        </p:nvSpPr>
        <p:spPr>
          <a:xfrm>
            <a:off x="1251284" y="2165684"/>
            <a:ext cx="3538276" cy="1815882"/>
          </a:xfrm>
          <a:prstGeom prst="rect">
            <a:avLst/>
          </a:prstGeom>
          <a:noFill/>
        </p:spPr>
        <p:txBody>
          <a:bodyPr wrap="none" rtlCol="0">
            <a:spAutoFit/>
          </a:bodyPr>
          <a:lstStyle/>
          <a:p>
            <a:r>
              <a:rPr lang="en-US" sz="2800" dirty="0" err="1" smtClean="0"/>
              <a:t>Texto</a:t>
            </a:r>
            <a:endParaRPr lang="en-US" sz="2800" dirty="0" smtClean="0"/>
          </a:p>
          <a:p>
            <a:pPr marL="285750" indent="-285750">
              <a:buClr>
                <a:schemeClr val="accent2"/>
              </a:buClr>
              <a:buFont typeface="Arial" charset="0"/>
              <a:buChar char="•"/>
            </a:pPr>
            <a:r>
              <a:rPr lang="en-US" sz="2800" dirty="0" err="1" smtClean="0"/>
              <a:t>BoW</a:t>
            </a:r>
            <a:r>
              <a:rPr lang="en-US" sz="2800" dirty="0" smtClean="0"/>
              <a:t> or bag of words</a:t>
            </a:r>
          </a:p>
          <a:p>
            <a:pPr marL="285750" indent="-285750">
              <a:buClr>
                <a:schemeClr val="accent2"/>
              </a:buClr>
              <a:buFont typeface="Arial" charset="0"/>
              <a:buChar char="•"/>
            </a:pPr>
            <a:r>
              <a:rPr lang="en-US" sz="2800" dirty="0" err="1" smtClean="0"/>
              <a:t>tf-idf</a:t>
            </a:r>
            <a:endParaRPr lang="en-US" sz="2800" dirty="0" smtClean="0"/>
          </a:p>
          <a:p>
            <a:pPr marL="285750" indent="-285750">
              <a:buClr>
                <a:schemeClr val="accent2"/>
              </a:buClr>
              <a:buFont typeface="Arial" charset="0"/>
              <a:buChar char="•"/>
            </a:pPr>
            <a:r>
              <a:rPr lang="en-US" sz="2800" dirty="0" smtClean="0"/>
              <a:t>Word </a:t>
            </a:r>
            <a:r>
              <a:rPr lang="en-US" sz="2800" dirty="0" err="1" smtClean="0"/>
              <a:t>embeddings</a:t>
            </a:r>
            <a:endParaRPr lang="en-US" sz="2800" dirty="0"/>
          </a:p>
        </p:txBody>
      </p:sp>
    </p:spTree>
    <p:extLst>
      <p:ext uri="{BB962C8B-B14F-4D97-AF65-F5344CB8AC3E}">
        <p14:creationId xmlns:p14="http://schemas.microsoft.com/office/powerpoint/2010/main" val="2339172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15</a:t>
            </a:fld>
            <a:endParaRPr lang="en-US" sz="1600" dirty="0"/>
          </a:p>
        </p:txBody>
      </p:sp>
      <p:sp>
        <p:nvSpPr>
          <p:cNvPr id="3" name="Marcador de contenido 2"/>
          <p:cNvSpPr txBox="1">
            <a:spLocks/>
          </p:cNvSpPr>
          <p:nvPr/>
        </p:nvSpPr>
        <p:spPr>
          <a:xfrm>
            <a:off x="304800" y="1459832"/>
            <a:ext cx="11608226" cy="440926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n-US" sz="2300" dirty="0" smtClean="0"/>
              <a:t> El </a:t>
            </a:r>
            <a:r>
              <a:rPr lang="en-US" sz="2300" dirty="0" err="1"/>
              <a:t>contenido</a:t>
            </a:r>
            <a:r>
              <a:rPr lang="en-US" sz="2300" dirty="0"/>
              <a:t> de los tweets </a:t>
            </a:r>
            <a:r>
              <a:rPr lang="en-US" sz="2300" dirty="0" err="1"/>
              <a:t>suele</a:t>
            </a:r>
            <a:r>
              <a:rPr lang="en-US" sz="2300" dirty="0"/>
              <a:t> </a:t>
            </a:r>
            <a:r>
              <a:rPr lang="en-US" sz="2300" dirty="0" err="1"/>
              <a:t>ser</a:t>
            </a:r>
            <a:r>
              <a:rPr lang="en-US" sz="2300" dirty="0"/>
              <a:t> informal, con </a:t>
            </a:r>
            <a:r>
              <a:rPr lang="en-US" sz="2300" dirty="0" err="1"/>
              <a:t>muchas</a:t>
            </a:r>
            <a:r>
              <a:rPr lang="en-US" sz="2300" dirty="0"/>
              <a:t> </a:t>
            </a:r>
            <a:r>
              <a:rPr lang="en-US" sz="2300" dirty="0" err="1"/>
              <a:t>abreviaturas</a:t>
            </a:r>
            <a:r>
              <a:rPr lang="en-US" sz="2300" dirty="0"/>
              <a:t>, </a:t>
            </a:r>
            <a:r>
              <a:rPr lang="en-US" sz="2300" dirty="0" err="1"/>
              <a:t>modismos</a:t>
            </a:r>
            <a:r>
              <a:rPr lang="en-US" sz="2300" dirty="0"/>
              <a:t> y </a:t>
            </a:r>
            <a:r>
              <a:rPr lang="en-US" sz="2300" dirty="0" err="1"/>
              <a:t>jerga</a:t>
            </a:r>
            <a:r>
              <a:rPr lang="en-US" sz="2300" dirty="0"/>
              <a:t>.</a:t>
            </a:r>
          </a:p>
          <a:p>
            <a:pPr>
              <a:buFont typeface="Arial" charset="0"/>
              <a:buChar char="•"/>
            </a:pPr>
            <a:r>
              <a:rPr lang="en-US" sz="2300" dirty="0" smtClean="0"/>
              <a:t> </a:t>
            </a:r>
            <a:r>
              <a:rPr lang="en-US" sz="2300" dirty="0" err="1" smtClean="0"/>
              <a:t>Podemos</a:t>
            </a:r>
            <a:r>
              <a:rPr lang="en-US" sz="2300" dirty="0" smtClean="0"/>
              <a:t> </a:t>
            </a:r>
            <a:r>
              <a:rPr lang="en-US" sz="2300" dirty="0" err="1"/>
              <a:t>encontrar</a:t>
            </a:r>
            <a:r>
              <a:rPr lang="en-US" sz="2300" dirty="0"/>
              <a:t> un </a:t>
            </a:r>
            <a:r>
              <a:rPr lang="en-US" sz="2300" dirty="0" err="1"/>
              <a:t>uso</a:t>
            </a:r>
            <a:r>
              <a:rPr lang="en-US" sz="2300" dirty="0"/>
              <a:t> </a:t>
            </a:r>
            <a:r>
              <a:rPr lang="en-US" sz="2300" dirty="0" err="1"/>
              <a:t>incorrecto</a:t>
            </a:r>
            <a:r>
              <a:rPr lang="en-US" sz="2300" dirty="0"/>
              <a:t> de la </a:t>
            </a:r>
            <a:r>
              <a:rPr lang="en-US" sz="2300" dirty="0" err="1"/>
              <a:t>gramática</a:t>
            </a:r>
            <a:r>
              <a:rPr lang="en-US" sz="2300" dirty="0"/>
              <a:t>, lo </a:t>
            </a:r>
            <a:r>
              <a:rPr lang="en-US" sz="2300" dirty="0" err="1"/>
              <a:t>que</a:t>
            </a:r>
            <a:r>
              <a:rPr lang="en-US" sz="2300" dirty="0"/>
              <a:t> </a:t>
            </a:r>
            <a:r>
              <a:rPr lang="en-US" sz="2300" dirty="0" err="1"/>
              <a:t>aumenta</a:t>
            </a:r>
            <a:r>
              <a:rPr lang="en-US" sz="2300" dirty="0"/>
              <a:t> la </a:t>
            </a:r>
            <a:r>
              <a:rPr lang="en-US" sz="2300" dirty="0" err="1"/>
              <a:t>dificultad</a:t>
            </a:r>
            <a:r>
              <a:rPr lang="en-US" sz="2300" dirty="0"/>
              <a:t> de </a:t>
            </a:r>
            <a:r>
              <a:rPr lang="en-US" sz="2300" dirty="0" err="1"/>
              <a:t>llevar</a:t>
            </a:r>
            <a:r>
              <a:rPr lang="en-US" sz="2300" dirty="0"/>
              <a:t> a </a:t>
            </a:r>
            <a:r>
              <a:rPr lang="en-US" sz="2300" dirty="0" err="1"/>
              <a:t>cabo</a:t>
            </a:r>
            <a:r>
              <a:rPr lang="en-US" sz="2300" dirty="0"/>
              <a:t> un </a:t>
            </a:r>
            <a:r>
              <a:rPr lang="en-US" sz="2300" dirty="0" err="1"/>
              <a:t>análisis</a:t>
            </a:r>
            <a:r>
              <a:rPr lang="en-US" sz="2300" dirty="0"/>
              <a:t> </a:t>
            </a:r>
            <a:r>
              <a:rPr lang="en-US" sz="2300" dirty="0" err="1"/>
              <a:t>lingüístico</a:t>
            </a:r>
            <a:r>
              <a:rPr lang="en-US" sz="2300" dirty="0"/>
              <a:t>.</a:t>
            </a:r>
          </a:p>
          <a:p>
            <a:pPr>
              <a:buFont typeface="Arial" charset="0"/>
              <a:buChar char="•"/>
            </a:pPr>
            <a:r>
              <a:rPr lang="en-US" sz="2300" dirty="0" smtClean="0"/>
              <a:t> La </a:t>
            </a:r>
            <a:r>
              <a:rPr lang="en-US" sz="2300" dirty="0" err="1"/>
              <a:t>longitud</a:t>
            </a:r>
            <a:r>
              <a:rPr lang="en-US" sz="2300" dirty="0"/>
              <a:t> </a:t>
            </a:r>
            <a:r>
              <a:rPr lang="en-US" sz="2300" dirty="0" err="1"/>
              <a:t>máxima</a:t>
            </a:r>
            <a:r>
              <a:rPr lang="en-US" sz="2300" dirty="0"/>
              <a:t> de un tweet </a:t>
            </a:r>
            <a:r>
              <a:rPr lang="en-US" sz="2300" dirty="0" err="1"/>
              <a:t>es</a:t>
            </a:r>
            <a:r>
              <a:rPr lang="en-US" sz="2300" dirty="0"/>
              <a:t> de 280</a:t>
            </a:r>
            <a:r>
              <a:rPr lang="en-US" sz="2300" dirty="0" smtClean="0"/>
              <a:t>.</a:t>
            </a:r>
          </a:p>
          <a:p>
            <a:pPr marL="0" indent="0">
              <a:buNone/>
            </a:pPr>
            <a:r>
              <a:rPr lang="en-US" sz="2300" dirty="0" smtClean="0"/>
              <a:t>@</a:t>
            </a:r>
            <a:r>
              <a:rPr lang="en-US" sz="2300" dirty="0" err="1" smtClean="0"/>
              <a:t>menciones</a:t>
            </a:r>
            <a:r>
              <a:rPr lang="en-US" sz="2300" dirty="0" smtClean="0"/>
              <a:t>, </a:t>
            </a:r>
            <a:r>
              <a:rPr lang="en-US" sz="2300" dirty="0"/>
              <a:t>los </a:t>
            </a:r>
            <a:r>
              <a:rPr lang="en-US" sz="2300" dirty="0" err="1"/>
              <a:t>usuarios</a:t>
            </a:r>
            <a:r>
              <a:rPr lang="en-US" sz="2300" dirty="0"/>
              <a:t> </a:t>
            </a:r>
            <a:r>
              <a:rPr lang="en-US" sz="2300" dirty="0" err="1"/>
              <a:t>suelen</a:t>
            </a:r>
            <a:r>
              <a:rPr lang="en-US" sz="2300" dirty="0"/>
              <a:t> </a:t>
            </a:r>
            <a:endParaRPr lang="en-US" sz="2300" dirty="0" smtClean="0"/>
          </a:p>
          <a:p>
            <a:pPr marL="0" indent="0">
              <a:buNone/>
            </a:pPr>
            <a:r>
              <a:rPr lang="en-US" sz="2300" dirty="0" err="1" smtClean="0"/>
              <a:t>referirse</a:t>
            </a:r>
            <a:r>
              <a:rPr lang="en-US" sz="2300" dirty="0" smtClean="0"/>
              <a:t> al </a:t>
            </a:r>
            <a:r>
              <a:rPr lang="en-US" sz="2300" dirty="0" err="1" smtClean="0"/>
              <a:t>mismo</a:t>
            </a:r>
            <a:r>
              <a:rPr lang="en-US" sz="2300" dirty="0" smtClean="0"/>
              <a:t> </a:t>
            </a:r>
            <a:r>
              <a:rPr lang="en-US" sz="2300" dirty="0" err="1"/>
              <a:t>concepto</a:t>
            </a:r>
            <a:r>
              <a:rPr lang="en-US" sz="2300" dirty="0"/>
              <a:t> con </a:t>
            </a:r>
            <a:r>
              <a:rPr lang="en-US" sz="2300" dirty="0" err="1"/>
              <a:t>una</a:t>
            </a:r>
            <a:r>
              <a:rPr lang="en-US" sz="2300" dirty="0"/>
              <a:t> gran</a:t>
            </a:r>
          </a:p>
          <a:p>
            <a:pPr marL="0" indent="0">
              <a:buNone/>
            </a:pPr>
            <a:r>
              <a:rPr lang="en-US" sz="2300" dirty="0" err="1"/>
              <a:t>v</a:t>
            </a:r>
            <a:r>
              <a:rPr lang="en-US" sz="2300" dirty="0" err="1" smtClean="0"/>
              <a:t>ariedad</a:t>
            </a:r>
            <a:r>
              <a:rPr lang="en-US" sz="2300" dirty="0" smtClean="0"/>
              <a:t> </a:t>
            </a:r>
            <a:r>
              <a:rPr lang="en-US" sz="2300" dirty="0"/>
              <a:t>de </a:t>
            </a:r>
            <a:r>
              <a:rPr lang="en-US" sz="2300" dirty="0" err="1"/>
              <a:t>formas</a:t>
            </a:r>
            <a:r>
              <a:rPr lang="en-US" sz="2300" dirty="0"/>
              <a:t> </a:t>
            </a:r>
            <a:r>
              <a:rPr lang="en-US" sz="2300" dirty="0" err="1"/>
              <a:t>cortas</a:t>
            </a:r>
            <a:r>
              <a:rPr lang="en-US" sz="2300" dirty="0"/>
              <a:t> e </a:t>
            </a:r>
            <a:r>
              <a:rPr lang="en-US" sz="2300" dirty="0" err="1"/>
              <a:t>irregulares</a:t>
            </a:r>
            <a:r>
              <a:rPr lang="en-US" sz="2300" dirty="0"/>
              <a:t>.</a:t>
            </a:r>
          </a:p>
          <a:p>
            <a:pPr>
              <a:buFont typeface="Arial" charset="0"/>
              <a:buChar char="•"/>
            </a:pPr>
            <a:r>
              <a:rPr lang="en-US" sz="2300" dirty="0" smtClean="0"/>
              <a:t> </a:t>
            </a:r>
            <a:r>
              <a:rPr lang="en-US" sz="2300" dirty="0" err="1" smtClean="0"/>
              <a:t>Falta</a:t>
            </a:r>
            <a:r>
              <a:rPr lang="en-US" sz="2300" dirty="0" smtClean="0"/>
              <a:t> </a:t>
            </a:r>
            <a:r>
              <a:rPr lang="en-US" sz="2300" dirty="0"/>
              <a:t>de </a:t>
            </a:r>
            <a:r>
              <a:rPr lang="en-US" sz="2300" dirty="0" err="1"/>
              <a:t>contexto</a:t>
            </a:r>
            <a:endParaRPr lang="en-US" sz="2300" dirty="0"/>
          </a:p>
        </p:txBody>
      </p:sp>
      <p:pic>
        <p:nvPicPr>
          <p:cNvPr id="4" name="Imagen 3"/>
          <p:cNvPicPr>
            <a:picLocks noChangeAspect="1"/>
          </p:cNvPicPr>
          <p:nvPr/>
        </p:nvPicPr>
        <p:blipFill rotWithShape="1">
          <a:blip r:embed="rId3"/>
          <a:srcRect t="-1" b="83958"/>
          <a:stretch/>
        </p:blipFill>
        <p:spPr>
          <a:xfrm>
            <a:off x="5632859" y="3080029"/>
            <a:ext cx="6280167" cy="831534"/>
          </a:xfrm>
          <a:prstGeom prst="rect">
            <a:avLst/>
          </a:prstGeom>
        </p:spPr>
      </p:pic>
      <p:pic>
        <p:nvPicPr>
          <p:cNvPr id="5" name="Imagen 4"/>
          <p:cNvPicPr>
            <a:picLocks noChangeAspect="1"/>
          </p:cNvPicPr>
          <p:nvPr/>
        </p:nvPicPr>
        <p:blipFill>
          <a:blip r:embed="rId4"/>
          <a:stretch>
            <a:fillRect/>
          </a:stretch>
        </p:blipFill>
        <p:spPr>
          <a:xfrm>
            <a:off x="5290457" y="4068473"/>
            <a:ext cx="6622569" cy="1311454"/>
          </a:xfrm>
          <a:prstGeom prst="rect">
            <a:avLst/>
          </a:prstGeom>
        </p:spPr>
      </p:pic>
      <p:pic>
        <p:nvPicPr>
          <p:cNvPr id="6" name="Imagen 5"/>
          <p:cNvPicPr>
            <a:picLocks noChangeAspect="1"/>
          </p:cNvPicPr>
          <p:nvPr/>
        </p:nvPicPr>
        <p:blipFill>
          <a:blip r:embed="rId5">
            <a:duotone>
              <a:schemeClr val="accent1">
                <a:shade val="45000"/>
                <a:satMod val="135000"/>
              </a:schemeClr>
              <a:prstClr val="white"/>
            </a:duotone>
          </a:blip>
          <a:stretch>
            <a:fillRect/>
          </a:stretch>
        </p:blipFill>
        <p:spPr>
          <a:xfrm>
            <a:off x="5909367" y="4149207"/>
            <a:ext cx="2451162" cy="170542"/>
          </a:xfrm>
          <a:prstGeom prst="rect">
            <a:avLst/>
          </a:prstGeom>
        </p:spPr>
      </p:pic>
      <p:pic>
        <p:nvPicPr>
          <p:cNvPr id="7" name="Imagen 6"/>
          <p:cNvPicPr>
            <a:picLocks noChangeAspect="1"/>
          </p:cNvPicPr>
          <p:nvPr/>
        </p:nvPicPr>
        <p:blipFill>
          <a:blip r:embed="rId6"/>
          <a:stretch>
            <a:fillRect/>
          </a:stretch>
        </p:blipFill>
        <p:spPr>
          <a:xfrm>
            <a:off x="4947059" y="5566476"/>
            <a:ext cx="685800" cy="774700"/>
          </a:xfrm>
          <a:prstGeom prst="rect">
            <a:avLst/>
          </a:prstGeom>
        </p:spPr>
      </p:pic>
      <p:pic>
        <p:nvPicPr>
          <p:cNvPr id="8" name="Imagen 7"/>
          <p:cNvPicPr>
            <a:picLocks noChangeAspect="1"/>
          </p:cNvPicPr>
          <p:nvPr/>
        </p:nvPicPr>
        <p:blipFill>
          <a:blip r:embed="rId7"/>
          <a:stretch>
            <a:fillRect/>
          </a:stretch>
        </p:blipFill>
        <p:spPr>
          <a:xfrm>
            <a:off x="5483917" y="5567760"/>
            <a:ext cx="850900" cy="774700"/>
          </a:xfrm>
          <a:prstGeom prst="rect">
            <a:avLst/>
          </a:prstGeom>
        </p:spPr>
      </p:pic>
      <p:pic>
        <p:nvPicPr>
          <p:cNvPr id="9" name="Imagen 8"/>
          <p:cNvPicPr>
            <a:picLocks noChangeAspect="1"/>
          </p:cNvPicPr>
          <p:nvPr/>
        </p:nvPicPr>
        <p:blipFill>
          <a:blip r:embed="rId8"/>
          <a:stretch>
            <a:fillRect/>
          </a:stretch>
        </p:blipFill>
        <p:spPr>
          <a:xfrm>
            <a:off x="7754055" y="5523990"/>
            <a:ext cx="812800" cy="749300"/>
          </a:xfrm>
          <a:prstGeom prst="rect">
            <a:avLst/>
          </a:prstGeom>
        </p:spPr>
      </p:pic>
      <p:pic>
        <p:nvPicPr>
          <p:cNvPr id="10" name="Imagen 9"/>
          <p:cNvPicPr>
            <a:picLocks noChangeAspect="1"/>
          </p:cNvPicPr>
          <p:nvPr/>
        </p:nvPicPr>
        <p:blipFill>
          <a:blip r:embed="rId9">
            <a:duotone>
              <a:schemeClr val="accent2">
                <a:shade val="45000"/>
                <a:satMod val="135000"/>
              </a:schemeClr>
              <a:prstClr val="white"/>
            </a:duotone>
            <a:alphaModFix/>
          </a:blip>
          <a:stretch>
            <a:fillRect/>
          </a:stretch>
        </p:blipFill>
        <p:spPr>
          <a:xfrm>
            <a:off x="3293823" y="5857273"/>
            <a:ext cx="1610634" cy="300020"/>
          </a:xfrm>
          <a:prstGeom prst="rect">
            <a:avLst/>
          </a:prstGeom>
        </p:spPr>
      </p:pic>
      <p:cxnSp>
        <p:nvCxnSpPr>
          <p:cNvPr id="11" name="Conector recto de flecha 10"/>
          <p:cNvCxnSpPr/>
          <p:nvPr/>
        </p:nvCxnSpPr>
        <p:spPr>
          <a:xfrm flipV="1">
            <a:off x="2727499" y="6003638"/>
            <a:ext cx="375781" cy="729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12" name="Rectángulo 11"/>
          <p:cNvSpPr/>
          <p:nvPr/>
        </p:nvSpPr>
        <p:spPr>
          <a:xfrm>
            <a:off x="4826677" y="5545618"/>
            <a:ext cx="338554" cy="830997"/>
          </a:xfrm>
          <a:prstGeom prst="rect">
            <a:avLst/>
          </a:prstGeom>
          <a:noFill/>
        </p:spPr>
        <p:txBody>
          <a:bodyPr wrap="none" lIns="91440" tIns="45720" rIns="91440" bIns="45720">
            <a:spAutoFit/>
          </a:bodyPr>
          <a:lstStyle/>
          <a:p>
            <a:pPr algn="ctr"/>
            <a:r>
              <a:rPr lang="es-ES" sz="4800" smtClean="0">
                <a:ln w="0"/>
                <a:solidFill>
                  <a:schemeClr val="accent1"/>
                </a:solidFill>
                <a:effectLst>
                  <a:outerShdw blurRad="38100" dist="25400" dir="5400000" algn="ctr" rotWithShape="0">
                    <a:srgbClr val="6E747A">
                      <a:alpha val="43000"/>
                    </a:srgbClr>
                  </a:outerShdw>
                </a:effectLst>
              </a:rPr>
              <a:t>,</a:t>
            </a:r>
          </a:p>
        </p:txBody>
      </p:sp>
      <p:sp>
        <p:nvSpPr>
          <p:cNvPr id="13" name="Rectángulo 12"/>
          <p:cNvSpPr/>
          <p:nvPr/>
        </p:nvSpPr>
        <p:spPr>
          <a:xfrm>
            <a:off x="1976951" y="5545618"/>
            <a:ext cx="470000" cy="830997"/>
          </a:xfrm>
          <a:prstGeom prst="rect">
            <a:avLst/>
          </a:prstGeom>
          <a:noFill/>
        </p:spPr>
        <p:txBody>
          <a:bodyPr wrap="none" lIns="91440" tIns="45720" rIns="91440" bIns="45720">
            <a:spAutoFit/>
          </a:bodyPr>
          <a:lstStyle/>
          <a:p>
            <a:pPr algn="ctr"/>
            <a:r>
              <a:rPr lang="es-ES" sz="4800" b="1">
                <a:ln w="0"/>
                <a:solidFill>
                  <a:schemeClr val="accent2"/>
                </a:solidFill>
                <a:effectLst>
                  <a:outerShdw blurRad="38100" dist="25400" dir="5400000" algn="ctr" rotWithShape="0">
                    <a:srgbClr val="6E747A">
                      <a:alpha val="43000"/>
                    </a:srgbClr>
                  </a:outerShdw>
                </a:effectLst>
              </a:rPr>
              <a:t>?</a:t>
            </a:r>
            <a:endParaRPr lang="es-ES" sz="4800" b="1" smtClean="0">
              <a:ln w="0"/>
              <a:solidFill>
                <a:schemeClr val="accent2"/>
              </a:solidFill>
              <a:effectLst>
                <a:outerShdw blurRad="38100" dist="25400" dir="5400000" algn="ctr" rotWithShape="0">
                  <a:srgbClr val="6E747A">
                    <a:alpha val="43000"/>
                  </a:srgbClr>
                </a:outerShdw>
              </a:effectLst>
            </a:endParaRPr>
          </a:p>
        </p:txBody>
      </p:sp>
      <p:sp>
        <p:nvSpPr>
          <p:cNvPr id="14" name="Marcador de contenido 2"/>
          <p:cNvSpPr txBox="1">
            <a:spLocks/>
          </p:cNvSpPr>
          <p:nvPr/>
        </p:nvSpPr>
        <p:spPr>
          <a:xfrm>
            <a:off x="1097280" y="5827661"/>
            <a:ext cx="1140573" cy="4456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Analysis</a:t>
            </a:r>
          </a:p>
          <a:p>
            <a:endParaRPr lang="en-US" dirty="0" smtClean="0"/>
          </a:p>
          <a:p>
            <a:endParaRPr lang="en-US" dirty="0"/>
          </a:p>
        </p:txBody>
      </p:sp>
      <p:sp>
        <p:nvSpPr>
          <p:cNvPr id="15" name="Marcador de contenido 2"/>
          <p:cNvSpPr txBox="1">
            <a:spLocks/>
          </p:cNvSpPr>
          <p:nvPr/>
        </p:nvSpPr>
        <p:spPr>
          <a:xfrm>
            <a:off x="6357583" y="5788113"/>
            <a:ext cx="1508762" cy="44562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t>f</a:t>
            </a:r>
            <a:r>
              <a:rPr lang="en-US" smtClean="0"/>
              <a:t>eeling </a:t>
            </a:r>
            <a:r>
              <a:rPr lang="en-US" dirty="0" smtClean="0"/>
              <a:t>like</a:t>
            </a:r>
          </a:p>
          <a:p>
            <a:endParaRPr lang="en-US" dirty="0" smtClean="0"/>
          </a:p>
          <a:p>
            <a:endParaRPr lang="en-US" dirty="0"/>
          </a:p>
        </p:txBody>
      </p:sp>
      <p:sp>
        <p:nvSpPr>
          <p:cNvPr id="16" name="Título 1"/>
          <p:cNvSpPr txBox="1">
            <a:spLocks/>
          </p:cNvSpPr>
          <p:nvPr/>
        </p:nvSpPr>
        <p:spPr>
          <a:xfrm>
            <a:off x="603659" y="394077"/>
            <a:ext cx="10058400" cy="132311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t>Modelado</a:t>
            </a:r>
            <a:r>
              <a:rPr lang="en-US" dirty="0"/>
              <a:t> de tweets </a:t>
            </a:r>
            <a:endParaRPr lang="en-US" dirty="0"/>
          </a:p>
        </p:txBody>
      </p:sp>
    </p:spTree>
    <p:extLst>
      <p:ext uri="{BB962C8B-B14F-4D97-AF65-F5344CB8AC3E}">
        <p14:creationId xmlns:p14="http://schemas.microsoft.com/office/powerpoint/2010/main" val="2069188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16</a:t>
            </a:fld>
            <a:endParaRPr lang="en-US" sz="1600" dirty="0"/>
          </a:p>
        </p:txBody>
      </p:sp>
      <p:pic>
        <p:nvPicPr>
          <p:cNvPr id="7" name="Imagen 6"/>
          <p:cNvPicPr>
            <a:picLocks noChangeAspect="1"/>
          </p:cNvPicPr>
          <p:nvPr/>
        </p:nvPicPr>
        <p:blipFill>
          <a:blip r:embed="rId2"/>
          <a:stretch>
            <a:fillRect/>
          </a:stretch>
        </p:blipFill>
        <p:spPr>
          <a:xfrm>
            <a:off x="7766135" y="110619"/>
            <a:ext cx="3565893" cy="3212049"/>
          </a:xfrm>
          <a:prstGeom prst="rect">
            <a:avLst/>
          </a:prstGeom>
        </p:spPr>
      </p:pic>
      <p:sp>
        <p:nvSpPr>
          <p:cNvPr id="8" name="CuadroTexto 7"/>
          <p:cNvSpPr txBox="1"/>
          <p:nvPr/>
        </p:nvSpPr>
        <p:spPr>
          <a:xfrm>
            <a:off x="4427506" y="1521057"/>
            <a:ext cx="3023264" cy="461665"/>
          </a:xfrm>
          <a:prstGeom prst="rect">
            <a:avLst/>
          </a:prstGeom>
          <a:noFill/>
        </p:spPr>
        <p:txBody>
          <a:bodyPr wrap="none" rtlCol="0">
            <a:spAutoFit/>
          </a:bodyPr>
          <a:lstStyle/>
          <a:p>
            <a:r>
              <a:rPr lang="en-US" sz="2400" dirty="0" smtClean="0"/>
              <a:t>Hard/Soft assignments</a:t>
            </a:r>
            <a:endParaRPr lang="en-US" sz="2400" dirty="0"/>
          </a:p>
        </p:txBody>
      </p:sp>
      <p:sp>
        <p:nvSpPr>
          <p:cNvPr id="10" name="Título 1"/>
          <p:cNvSpPr txBox="1">
            <a:spLocks/>
          </p:cNvSpPr>
          <p:nvPr/>
        </p:nvSpPr>
        <p:spPr>
          <a:xfrm>
            <a:off x="696228" y="418720"/>
            <a:ext cx="10058400" cy="102506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Algorithms</a:t>
            </a:r>
            <a:endParaRPr lang="en-US" dirty="0"/>
          </a:p>
        </p:txBody>
      </p:sp>
      <p:sp>
        <p:nvSpPr>
          <p:cNvPr id="11" name="Marcador de contenido 2"/>
          <p:cNvSpPr txBox="1">
            <a:spLocks/>
          </p:cNvSpPr>
          <p:nvPr/>
        </p:nvSpPr>
        <p:spPr>
          <a:xfrm>
            <a:off x="498070" y="1264170"/>
            <a:ext cx="3469773" cy="3930315"/>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K-means</a:t>
            </a:r>
          </a:p>
          <a:p>
            <a:r>
              <a:rPr lang="en-US" dirty="0" smtClean="0"/>
              <a:t>Mean-shift clustering</a:t>
            </a:r>
          </a:p>
          <a:p>
            <a:r>
              <a:rPr lang="en-US" dirty="0" smtClean="0"/>
              <a:t>Gaussian mixture models (using the expectation maximization algorithm)</a:t>
            </a:r>
          </a:p>
          <a:p>
            <a:r>
              <a:rPr lang="en-US" dirty="0" smtClean="0"/>
              <a:t>Density-based Spatial Clustering of Applications with Noise (DBSCAN)</a:t>
            </a:r>
          </a:p>
          <a:p>
            <a:r>
              <a:rPr lang="en-US" dirty="0" smtClean="0"/>
              <a:t>Agglomerative Hierarchical Clustering</a:t>
            </a:r>
            <a:endParaRPr lang="en-US" dirty="0"/>
          </a:p>
        </p:txBody>
      </p:sp>
      <p:pic>
        <p:nvPicPr>
          <p:cNvPr id="13" name="Imagen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43345" y="3298649"/>
            <a:ext cx="3843904" cy="3075123"/>
          </a:xfrm>
          <a:prstGeom prst="rect">
            <a:avLst/>
          </a:prstGeom>
        </p:spPr>
      </p:pic>
      <p:pic>
        <p:nvPicPr>
          <p:cNvPr id="14" name="Imagen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2141" y="3256921"/>
            <a:ext cx="3907404" cy="3125923"/>
          </a:xfrm>
          <a:prstGeom prst="rect">
            <a:avLst/>
          </a:prstGeom>
        </p:spPr>
      </p:pic>
    </p:spTree>
    <p:extLst>
      <p:ext uri="{BB962C8B-B14F-4D97-AF65-F5344CB8AC3E}">
        <p14:creationId xmlns:p14="http://schemas.microsoft.com/office/powerpoint/2010/main" val="18932968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17</a:t>
            </a:fld>
            <a:endParaRPr lang="en-US" sz="1600" dirty="0"/>
          </a:p>
        </p:txBody>
      </p:sp>
      <p:pic>
        <p:nvPicPr>
          <p:cNvPr id="3" name="Imagen 2"/>
          <p:cNvPicPr>
            <a:picLocks noChangeAspect="1"/>
          </p:cNvPicPr>
          <p:nvPr/>
        </p:nvPicPr>
        <p:blipFill>
          <a:blip r:embed="rId3"/>
          <a:stretch>
            <a:fillRect/>
          </a:stretch>
        </p:blipFill>
        <p:spPr>
          <a:xfrm>
            <a:off x="5485231" y="515768"/>
            <a:ext cx="6160388" cy="2995195"/>
          </a:xfrm>
          <a:prstGeom prst="rect">
            <a:avLst/>
          </a:prstGeom>
        </p:spPr>
      </p:pic>
      <p:sp>
        <p:nvSpPr>
          <p:cNvPr id="4" name="Rectángulo 3"/>
          <p:cNvSpPr/>
          <p:nvPr/>
        </p:nvSpPr>
        <p:spPr>
          <a:xfrm>
            <a:off x="487680" y="2259741"/>
            <a:ext cx="5488577" cy="3785652"/>
          </a:xfrm>
          <a:prstGeom prst="rect">
            <a:avLst/>
          </a:prstGeom>
        </p:spPr>
        <p:txBody>
          <a:bodyPr wrap="square">
            <a:spAutoFit/>
          </a:bodyPr>
          <a:lstStyle/>
          <a:p>
            <a:r>
              <a:rPr lang="en-US" sz="2400" smtClean="0">
                <a:solidFill>
                  <a:srgbClr val="333333"/>
                </a:solidFill>
                <a:latin typeface="Helvetica" charset="0"/>
              </a:rPr>
              <a:t>Euclidean </a:t>
            </a:r>
            <a:r>
              <a:rPr lang="en-US" sz="2400" smtClean="0">
                <a:solidFill>
                  <a:srgbClr val="333333"/>
                </a:solidFill>
                <a:latin typeface="Helvetica" charset="0"/>
              </a:rPr>
              <a:t>distance </a:t>
            </a:r>
            <a:r>
              <a:rPr lang="en-US" sz="2400" dirty="0" err="1" smtClean="0"/>
              <a:t>es</a:t>
            </a:r>
            <a:r>
              <a:rPr lang="en-US" sz="2400" dirty="0" smtClean="0"/>
              <a:t> </a:t>
            </a:r>
            <a:r>
              <a:rPr lang="en-US" sz="2400" dirty="0" err="1"/>
              <a:t>una</a:t>
            </a:r>
            <a:r>
              <a:rPr lang="en-US" sz="2400" dirty="0"/>
              <a:t> de </a:t>
            </a:r>
            <a:r>
              <a:rPr lang="en-US" sz="2400" dirty="0" err="1"/>
              <a:t>las</a:t>
            </a:r>
            <a:r>
              <a:rPr lang="en-US" sz="2400" dirty="0"/>
              <a:t> </a:t>
            </a:r>
            <a:r>
              <a:rPr lang="en-US" sz="2400" dirty="0" err="1"/>
              <a:t>medidas</a:t>
            </a:r>
            <a:r>
              <a:rPr lang="en-US" sz="2400" dirty="0"/>
              <a:t> de </a:t>
            </a:r>
            <a:r>
              <a:rPr lang="en-US" sz="2400" dirty="0" err="1"/>
              <a:t>distancia</a:t>
            </a:r>
            <a:r>
              <a:rPr lang="en-US" sz="2400" dirty="0"/>
              <a:t> </a:t>
            </a:r>
            <a:r>
              <a:rPr lang="en-US" sz="2400" dirty="0" err="1"/>
              <a:t>más</a:t>
            </a:r>
            <a:r>
              <a:rPr lang="en-US" sz="2400" dirty="0"/>
              <a:t> </a:t>
            </a:r>
            <a:r>
              <a:rPr lang="en-US" sz="2400" dirty="0" err="1"/>
              <a:t>populares</a:t>
            </a:r>
            <a:r>
              <a:rPr lang="en-US" sz="2400" dirty="0"/>
              <a:t> </a:t>
            </a:r>
            <a:r>
              <a:rPr lang="en-US" sz="2400" dirty="0" err="1"/>
              <a:t>utilizadas</a:t>
            </a:r>
            <a:r>
              <a:rPr lang="en-US" sz="2400" dirty="0"/>
              <a:t> en el </a:t>
            </a:r>
            <a:r>
              <a:rPr lang="en-US" sz="2400" dirty="0" err="1"/>
              <a:t>agrupamiento</a:t>
            </a:r>
            <a:r>
              <a:rPr lang="en-US" sz="2400" dirty="0"/>
              <a:t> </a:t>
            </a:r>
            <a:r>
              <a:rPr lang="en-US" sz="2400" dirty="0" err="1"/>
              <a:t>basado</a:t>
            </a:r>
            <a:r>
              <a:rPr lang="en-US" sz="2400" dirty="0"/>
              <a:t> en </a:t>
            </a:r>
            <a:r>
              <a:rPr lang="en-US" sz="2400" dirty="0" err="1"/>
              <a:t>distancia</a:t>
            </a:r>
            <a:r>
              <a:rPr lang="en-US" sz="2400" dirty="0"/>
              <a:t>.</a:t>
            </a:r>
          </a:p>
          <a:p>
            <a:endParaRPr lang="en-US" sz="2400" dirty="0"/>
          </a:p>
          <a:p>
            <a:r>
              <a:rPr lang="en-US" sz="2400" dirty="0"/>
              <a:t>Con </a:t>
            </a:r>
            <a:r>
              <a:rPr lang="en-US" sz="2400" dirty="0" err="1"/>
              <a:t>altas</a:t>
            </a:r>
            <a:r>
              <a:rPr lang="en-US" sz="2400" dirty="0"/>
              <a:t> </a:t>
            </a:r>
            <a:r>
              <a:rPr lang="en-US" sz="2400" dirty="0" err="1"/>
              <a:t>dimensiones</a:t>
            </a:r>
            <a:r>
              <a:rPr lang="en-US" sz="2400" dirty="0"/>
              <a:t> de </a:t>
            </a:r>
            <a:r>
              <a:rPr lang="en-US" sz="2400" dirty="0" err="1"/>
              <a:t>datos</a:t>
            </a:r>
            <a:r>
              <a:rPr lang="en-US" sz="2400" dirty="0"/>
              <a:t>, </a:t>
            </a:r>
            <a:r>
              <a:rPr lang="en-US" sz="2400" dirty="0" err="1"/>
              <a:t>otras</a:t>
            </a:r>
            <a:r>
              <a:rPr lang="en-US" sz="2400" dirty="0"/>
              <a:t> </a:t>
            </a:r>
            <a:r>
              <a:rPr lang="en-US" sz="2400" dirty="0" err="1"/>
              <a:t>métricas</a:t>
            </a:r>
            <a:r>
              <a:rPr lang="en-US" sz="2400" dirty="0"/>
              <a:t> </a:t>
            </a:r>
            <a:r>
              <a:rPr lang="en-US" sz="2400" dirty="0" err="1"/>
              <a:t>como</a:t>
            </a:r>
            <a:r>
              <a:rPr lang="en-US" sz="2400" dirty="0"/>
              <a:t> la </a:t>
            </a:r>
            <a:r>
              <a:rPr lang="en-US" sz="2400" dirty="0" err="1"/>
              <a:t>similitud</a:t>
            </a:r>
            <a:r>
              <a:rPr lang="en-US" sz="2400" dirty="0"/>
              <a:t> de </a:t>
            </a:r>
            <a:r>
              <a:rPr lang="en-US" sz="2400" dirty="0" err="1"/>
              <a:t>coseno</a:t>
            </a:r>
            <a:r>
              <a:rPr lang="en-US" sz="2400" dirty="0"/>
              <a:t> y el </a:t>
            </a:r>
            <a:r>
              <a:rPr lang="en-US" sz="2400" dirty="0" err="1"/>
              <a:t>coeficiente</a:t>
            </a:r>
            <a:r>
              <a:rPr lang="en-US" sz="2400" dirty="0"/>
              <a:t> de </a:t>
            </a:r>
            <a:r>
              <a:rPr lang="en-US" sz="2400" dirty="0" err="1"/>
              <a:t>correlación</a:t>
            </a:r>
            <a:r>
              <a:rPr lang="en-US" sz="2400" dirty="0"/>
              <a:t> de </a:t>
            </a:r>
            <a:r>
              <a:rPr lang="en-US" sz="2400" dirty="0" err="1"/>
              <a:t>Jaccard</a:t>
            </a:r>
            <a:r>
              <a:rPr lang="en-US" sz="2400" dirty="0"/>
              <a:t> se </a:t>
            </a:r>
            <a:r>
              <a:rPr lang="en-US" sz="2400" dirty="0" err="1"/>
              <a:t>encuentran</a:t>
            </a:r>
            <a:r>
              <a:rPr lang="en-US" sz="2400" dirty="0"/>
              <a:t> entre </a:t>
            </a:r>
            <a:r>
              <a:rPr lang="en-US" sz="2400" dirty="0" err="1"/>
              <a:t>las</a:t>
            </a:r>
            <a:r>
              <a:rPr lang="en-US" sz="2400" dirty="0"/>
              <a:t> </a:t>
            </a:r>
            <a:r>
              <a:rPr lang="en-US" sz="2400" dirty="0" err="1"/>
              <a:t>alternativas</a:t>
            </a:r>
            <a:r>
              <a:rPr lang="en-US" sz="2400" dirty="0"/>
              <a:t> </a:t>
            </a:r>
            <a:r>
              <a:rPr lang="en-US" sz="2400" dirty="0" err="1"/>
              <a:t>más</a:t>
            </a:r>
            <a:r>
              <a:rPr lang="en-US" sz="2400" dirty="0"/>
              <a:t> </a:t>
            </a:r>
            <a:r>
              <a:rPr lang="en-US" sz="2400" dirty="0" err="1"/>
              <a:t>populares</a:t>
            </a:r>
            <a:r>
              <a:rPr lang="en-US" sz="2400" dirty="0"/>
              <a:t>.</a:t>
            </a:r>
            <a:endParaRPr lang="en-US" sz="2400" dirty="0"/>
          </a:p>
        </p:txBody>
      </p:sp>
      <p:sp>
        <p:nvSpPr>
          <p:cNvPr id="5" name="Título 1"/>
          <p:cNvSpPr txBox="1">
            <a:spLocks/>
          </p:cNvSpPr>
          <p:nvPr/>
        </p:nvSpPr>
        <p:spPr>
          <a:xfrm>
            <a:off x="487680" y="515768"/>
            <a:ext cx="10266948" cy="122202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a:t>Métricas</a:t>
            </a:r>
            <a:r>
              <a:rPr lang="en-US" dirty="0"/>
              <a:t> de </a:t>
            </a:r>
            <a:r>
              <a:rPr lang="en-US" dirty="0" err="1"/>
              <a:t>distancia</a:t>
            </a:r>
            <a:endParaRPr lang="en-US" dirty="0"/>
          </a:p>
        </p:txBody>
      </p:sp>
    </p:spTree>
    <p:extLst>
      <p:ext uri="{BB962C8B-B14F-4D97-AF65-F5344CB8AC3E}">
        <p14:creationId xmlns:p14="http://schemas.microsoft.com/office/powerpoint/2010/main" val="13757166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err="1" smtClean="0"/>
              <a:t>Extracci</a:t>
            </a:r>
            <a:r>
              <a:rPr lang="es-ES" dirty="0" err="1" smtClean="0"/>
              <a:t>ón</a:t>
            </a:r>
            <a:r>
              <a:rPr lang="es-ES" dirty="0" smtClean="0"/>
              <a:t> del número adecuado de tópicos</a:t>
            </a:r>
            <a:r>
              <a:rPr lang="en-US" dirty="0" smtClean="0"/>
              <a:t>:</a:t>
            </a:r>
            <a:r>
              <a:rPr lang="en-US" dirty="0" smtClean="0"/>
              <a:t/>
            </a:r>
            <a:br>
              <a:rPr lang="en-US" dirty="0" smtClean="0"/>
            </a:br>
            <a:r>
              <a:rPr lang="en-US" dirty="0" smtClean="0"/>
              <a:t>Heterogeneity </a:t>
            </a:r>
            <a:r>
              <a:rPr lang="en-US" dirty="0"/>
              <a:t>C</a:t>
            </a:r>
            <a:r>
              <a:rPr lang="en-US" dirty="0" smtClean="0"/>
              <a:t>onvergence </a:t>
            </a:r>
            <a:r>
              <a:rPr lang="en-US" dirty="0"/>
              <a:t>M</a:t>
            </a:r>
            <a:r>
              <a:rPr lang="en-US" dirty="0" smtClean="0"/>
              <a:t>etric</a:t>
            </a:r>
            <a:endParaRPr lang="en-US" dirty="0"/>
          </a:p>
        </p:txBody>
      </p:sp>
      <p:sp>
        <p:nvSpPr>
          <p:cNvPr id="3" name="Marcador de contenido 2"/>
          <p:cNvSpPr>
            <a:spLocks noGrp="1"/>
          </p:cNvSpPr>
          <p:nvPr>
            <p:ph idx="1"/>
          </p:nvPr>
        </p:nvSpPr>
        <p:spPr>
          <a:xfrm>
            <a:off x="1097280" y="1882304"/>
            <a:ext cx="10058400" cy="3772215"/>
          </a:xfrm>
        </p:spPr>
        <p:txBody>
          <a:bodyPr/>
          <a:lstStyle/>
          <a:p>
            <a:pPr marL="91440" lvl="1" indent="-91440">
              <a:spcBef>
                <a:spcPts val="1200"/>
              </a:spcBef>
              <a:spcAft>
                <a:spcPts val="200"/>
              </a:spcAft>
              <a:buSzPct val="100000"/>
              <a:buFont typeface="Calibri" panose="020F0502020204030204" pitchFamily="34" charset="0"/>
              <a:buChar char=" "/>
            </a:pPr>
            <a:r>
              <a:rPr lang="en-US" sz="2400" dirty="0" smtClean="0">
                <a:solidFill>
                  <a:schemeClr val="tx1"/>
                </a:solidFill>
              </a:rPr>
              <a:t>1. Intra-cluster </a:t>
            </a:r>
            <a:r>
              <a:rPr lang="en-US" sz="2400" i="1" dirty="0" smtClean="0">
                <a:solidFill>
                  <a:schemeClr val="tx1"/>
                </a:solidFill>
              </a:rPr>
              <a:t>Distance</a:t>
            </a:r>
            <a:endParaRPr lang="en-US" sz="2400" i="1" dirty="0">
              <a:solidFill>
                <a:schemeClr val="tx1"/>
              </a:solidFill>
            </a:endParaRPr>
          </a:p>
          <a:p>
            <a:endParaRPr lang="en-US" dirty="0" smtClean="0">
              <a:solidFill>
                <a:schemeClr val="tx1"/>
              </a:solidFill>
            </a:endParaRPr>
          </a:p>
          <a:p>
            <a:endParaRPr lang="en-US" dirty="0" smtClean="0">
              <a:solidFill>
                <a:schemeClr val="tx1"/>
              </a:solidFill>
            </a:endParaRPr>
          </a:p>
          <a:p>
            <a:pPr marL="91440" lvl="1" indent="-91440">
              <a:lnSpc>
                <a:spcPct val="150000"/>
              </a:lnSpc>
              <a:spcBef>
                <a:spcPts val="1200"/>
              </a:spcBef>
              <a:spcAft>
                <a:spcPts val="200"/>
              </a:spcAft>
              <a:buSzPct val="100000"/>
              <a:buFont typeface="Calibri" panose="020F0502020204030204" pitchFamily="34" charset="0"/>
              <a:buChar char=" "/>
            </a:pPr>
            <a:r>
              <a:rPr lang="en-US" sz="2400" dirty="0" smtClean="0">
                <a:solidFill>
                  <a:schemeClr val="tx1"/>
                </a:solidFill>
              </a:rPr>
              <a:t>2. Heterogeneity</a:t>
            </a:r>
            <a:endParaRPr lang="en-US" sz="2400" dirty="0">
              <a:solidFill>
                <a:schemeClr val="tx1"/>
              </a:solidFill>
            </a:endParaRPr>
          </a:p>
          <a:p>
            <a:pPr>
              <a:lnSpc>
                <a:spcPct val="150000"/>
              </a:lnSpc>
            </a:pPr>
            <a:endParaRPr lang="en-US" dirty="0">
              <a:solidFill>
                <a:schemeClr val="tx1"/>
              </a:solidFill>
            </a:endParaRPr>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t="44393" r="8176"/>
          <a:stretch/>
        </p:blipFill>
        <p:spPr>
          <a:xfrm>
            <a:off x="6931703" y="1885433"/>
            <a:ext cx="4764432" cy="2890770"/>
          </a:xfrm>
          <a:prstGeom prst="rect">
            <a:avLst/>
          </a:prstGeom>
        </p:spPr>
      </p:pic>
      <p:sp>
        <p:nvSpPr>
          <p:cNvPr id="6" name="CuadroTexto 5"/>
          <p:cNvSpPr txBox="1"/>
          <p:nvPr/>
        </p:nvSpPr>
        <p:spPr>
          <a:xfrm>
            <a:off x="7521184" y="4406871"/>
            <a:ext cx="761747" cy="369332"/>
          </a:xfrm>
          <a:prstGeom prst="rect">
            <a:avLst/>
          </a:prstGeom>
          <a:noFill/>
        </p:spPr>
        <p:txBody>
          <a:bodyPr wrap="none" rtlCol="0">
            <a:spAutoFit/>
          </a:bodyPr>
          <a:lstStyle/>
          <a:p>
            <a:r>
              <a:rPr lang="en-US" smtClean="0"/>
              <a:t>n </a:t>
            </a:r>
            <a:r>
              <a:rPr lang="en-US" dirty="0" smtClean="0"/>
              <a:t>= 20</a:t>
            </a:r>
            <a:endParaRPr lang="en-US" dirty="0"/>
          </a:p>
        </p:txBody>
      </p:sp>
      <p:cxnSp>
        <p:nvCxnSpPr>
          <p:cNvPr id="8" name="Conector recto 7"/>
          <p:cNvCxnSpPr/>
          <p:nvPr/>
        </p:nvCxnSpPr>
        <p:spPr>
          <a:xfrm>
            <a:off x="7287909" y="3161893"/>
            <a:ext cx="614149" cy="138500"/>
          </a:xfrm>
          <a:prstGeom prst="line">
            <a:avLst/>
          </a:prstGeom>
          <a:ln w="25400">
            <a:prstDash val="sysDash"/>
          </a:ln>
        </p:spPr>
        <p:style>
          <a:lnRef idx="1">
            <a:schemeClr val="accent2"/>
          </a:lnRef>
          <a:fillRef idx="0">
            <a:schemeClr val="accent2"/>
          </a:fillRef>
          <a:effectRef idx="0">
            <a:schemeClr val="accent2"/>
          </a:effectRef>
          <a:fontRef idx="minor">
            <a:schemeClr val="tx1"/>
          </a:fontRef>
        </p:style>
      </p:cxnSp>
      <p:cxnSp>
        <p:nvCxnSpPr>
          <p:cNvPr id="9" name="Conector recto 8"/>
          <p:cNvCxnSpPr/>
          <p:nvPr/>
        </p:nvCxnSpPr>
        <p:spPr>
          <a:xfrm flipV="1">
            <a:off x="8092451" y="2398791"/>
            <a:ext cx="1094771" cy="871217"/>
          </a:xfrm>
          <a:prstGeom prst="line">
            <a:avLst/>
          </a:prstGeom>
          <a:ln w="25400">
            <a:prstDash val="sysDash"/>
          </a:ln>
        </p:spPr>
        <p:style>
          <a:lnRef idx="1">
            <a:schemeClr val="accent2"/>
          </a:lnRef>
          <a:fillRef idx="0">
            <a:schemeClr val="accent2"/>
          </a:fillRef>
          <a:effectRef idx="0">
            <a:schemeClr val="accent2"/>
          </a:effectRef>
          <a:fontRef idx="minor">
            <a:schemeClr val="tx1"/>
          </a:fontRef>
        </p:style>
      </p:cxnSp>
      <p:cxnSp>
        <p:nvCxnSpPr>
          <p:cNvPr id="12" name="Conector recto 11"/>
          <p:cNvCxnSpPr/>
          <p:nvPr/>
        </p:nvCxnSpPr>
        <p:spPr>
          <a:xfrm flipV="1">
            <a:off x="7274261" y="3417417"/>
            <a:ext cx="717518" cy="863783"/>
          </a:xfrm>
          <a:prstGeom prst="line">
            <a:avLst/>
          </a:prstGeom>
          <a:ln w="25400">
            <a:prstDash val="sysDash"/>
          </a:ln>
        </p:spPr>
        <p:style>
          <a:lnRef idx="1">
            <a:schemeClr val="accent2"/>
          </a:lnRef>
          <a:fillRef idx="0">
            <a:schemeClr val="accent2"/>
          </a:fillRef>
          <a:effectRef idx="0">
            <a:schemeClr val="accent2"/>
          </a:effectRef>
          <a:fontRef idx="minor">
            <a:schemeClr val="tx1"/>
          </a:fontRef>
        </p:style>
      </p:cxnSp>
      <p:pic>
        <p:nvPicPr>
          <p:cNvPr id="19" name="Imagen 18"/>
          <p:cNvPicPr>
            <a:picLocks noChangeAspect="1"/>
          </p:cNvPicPr>
          <p:nvPr/>
        </p:nvPicPr>
        <p:blipFill>
          <a:blip r:embed="rId4"/>
          <a:stretch>
            <a:fillRect/>
          </a:stretch>
        </p:blipFill>
        <p:spPr>
          <a:xfrm>
            <a:off x="1097280" y="3830317"/>
            <a:ext cx="2144377" cy="1153108"/>
          </a:xfrm>
          <a:prstGeom prst="rect">
            <a:avLst/>
          </a:prstGeom>
        </p:spPr>
      </p:pic>
      <p:pic>
        <p:nvPicPr>
          <p:cNvPr id="4" name="Imagen 3"/>
          <p:cNvPicPr>
            <a:picLocks noChangeAspect="1"/>
          </p:cNvPicPr>
          <p:nvPr/>
        </p:nvPicPr>
        <p:blipFill rotWithShape="1">
          <a:blip r:embed="rId5"/>
          <a:srcRect l="2672" r="1503"/>
          <a:stretch/>
        </p:blipFill>
        <p:spPr>
          <a:xfrm>
            <a:off x="614830" y="2180364"/>
            <a:ext cx="6482686" cy="1063354"/>
          </a:xfrm>
          <a:prstGeom prst="rect">
            <a:avLst/>
          </a:prstGeom>
        </p:spPr>
      </p:pic>
      <p:sp>
        <p:nvSpPr>
          <p:cNvPr id="20" name="CuadroTexto 19"/>
          <p:cNvSpPr txBox="1"/>
          <p:nvPr/>
        </p:nvSpPr>
        <p:spPr>
          <a:xfrm>
            <a:off x="1192815" y="5196958"/>
            <a:ext cx="9848224" cy="1200329"/>
          </a:xfrm>
          <a:prstGeom prst="rect">
            <a:avLst/>
          </a:prstGeom>
          <a:noFill/>
        </p:spPr>
        <p:txBody>
          <a:bodyPr wrap="square" rtlCol="0">
            <a:spAutoFit/>
          </a:bodyPr>
          <a:lstStyle/>
          <a:p>
            <a:r>
              <a:rPr lang="en-US" sz="2400" dirty="0" smtClean="0"/>
              <a:t>3. In </a:t>
            </a:r>
            <a:r>
              <a:rPr lang="en-US" sz="2400" dirty="0"/>
              <a:t>the </a:t>
            </a:r>
            <a:r>
              <a:rPr lang="en-US" sz="2400" dirty="0" smtClean="0"/>
              <a:t>Elbow  </a:t>
            </a:r>
            <a:r>
              <a:rPr lang="en-US" sz="2400" dirty="0"/>
              <a:t>heuristic we need to visualize the curve by plotting the heterogeneity value </a:t>
            </a:r>
            <a:r>
              <a:rPr lang="en-US" sz="2400" dirty="0" err="1" smtClean="0"/>
              <a:t>het</a:t>
            </a:r>
            <a:r>
              <a:rPr lang="en-US" sz="2400" baseline="-25000" dirty="0" err="1"/>
              <a:t>K</a:t>
            </a:r>
            <a:r>
              <a:rPr lang="en-US" sz="2400" dirty="0" smtClean="0"/>
              <a:t>  </a:t>
            </a:r>
            <a:r>
              <a:rPr lang="en-US" sz="2400" dirty="0"/>
              <a:t>against the number of clusters K</a:t>
            </a:r>
          </a:p>
          <a:p>
            <a:endParaRPr lang="en-US" sz="2400" dirty="0"/>
          </a:p>
        </p:txBody>
      </p:sp>
      <p:sp>
        <p:nvSpPr>
          <p:cNvPr id="7" name="Marcador de número de diapositiva 6"/>
          <p:cNvSpPr>
            <a:spLocks noGrp="1"/>
          </p:cNvSpPr>
          <p:nvPr>
            <p:ph type="sldNum" sz="quarter" idx="12"/>
          </p:nvPr>
        </p:nvSpPr>
        <p:spPr>
          <a:xfrm>
            <a:off x="614830" y="6397287"/>
            <a:ext cx="10597653" cy="427623"/>
          </a:xfrm>
        </p:spPr>
        <p:txBody>
          <a:bodyPr/>
          <a:lstStyle/>
          <a:p>
            <a:r>
              <a:rPr lang="en-US" sz="1600" dirty="0"/>
              <a:t>Part I: Multi-topic Preference Model for Tweeters </a:t>
            </a:r>
            <a:r>
              <a:rPr lang="en-US" sz="1600" dirty="0" smtClean="0"/>
              <a:t>                                                                                                                                    </a:t>
            </a:r>
            <a:fld id="{D57F1E4F-1CFF-5643-939E-217C01CDF565}" type="slidenum">
              <a:rPr lang="en-US" sz="1600" smtClean="0"/>
              <a:pPr/>
              <a:t>18</a:t>
            </a:fld>
            <a:endParaRPr lang="en-US" sz="1600" dirty="0"/>
          </a:p>
        </p:txBody>
      </p:sp>
    </p:spTree>
    <p:extLst>
      <p:ext uri="{BB962C8B-B14F-4D97-AF65-F5344CB8AC3E}">
        <p14:creationId xmlns:p14="http://schemas.microsoft.com/office/powerpoint/2010/main" val="16460306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097280" y="1882304"/>
            <a:ext cx="10058400" cy="3772215"/>
          </a:xfrm>
        </p:spPr>
        <p:txBody>
          <a:bodyPr/>
          <a:lstStyle/>
          <a:p>
            <a:pPr marL="91440" lvl="1" indent="-91440">
              <a:spcBef>
                <a:spcPts val="1200"/>
              </a:spcBef>
              <a:spcAft>
                <a:spcPts val="200"/>
              </a:spcAft>
              <a:buSzPct val="100000"/>
              <a:buFont typeface="Calibri" panose="020F0502020204030204" pitchFamily="34" charset="0"/>
              <a:buChar char=" "/>
            </a:pPr>
            <a:r>
              <a:rPr lang="en-US" sz="2400" dirty="0" smtClean="0">
                <a:solidFill>
                  <a:schemeClr val="tx1"/>
                </a:solidFill>
              </a:rPr>
              <a:t>1. Intra-cluster </a:t>
            </a:r>
            <a:r>
              <a:rPr lang="en-US" sz="2400" i="1" dirty="0" smtClean="0">
                <a:solidFill>
                  <a:schemeClr val="tx1"/>
                </a:solidFill>
              </a:rPr>
              <a:t>Distance</a:t>
            </a:r>
            <a:endParaRPr lang="en-US" sz="2400" i="1" dirty="0">
              <a:solidFill>
                <a:schemeClr val="tx1"/>
              </a:solidFill>
            </a:endParaRPr>
          </a:p>
          <a:p>
            <a:endParaRPr lang="en-US" dirty="0" smtClean="0">
              <a:solidFill>
                <a:schemeClr val="tx1"/>
              </a:solidFill>
            </a:endParaRPr>
          </a:p>
          <a:p>
            <a:endParaRPr lang="en-US" dirty="0" smtClean="0">
              <a:solidFill>
                <a:schemeClr val="tx1"/>
              </a:solidFill>
            </a:endParaRPr>
          </a:p>
          <a:p>
            <a:pPr marL="91440" lvl="1" indent="-91440">
              <a:lnSpc>
                <a:spcPct val="150000"/>
              </a:lnSpc>
              <a:spcBef>
                <a:spcPts val="1200"/>
              </a:spcBef>
              <a:spcAft>
                <a:spcPts val="200"/>
              </a:spcAft>
              <a:buSzPct val="100000"/>
              <a:buFont typeface="Calibri" panose="020F0502020204030204" pitchFamily="34" charset="0"/>
              <a:buChar char=" "/>
            </a:pPr>
            <a:r>
              <a:rPr lang="en-US" sz="2400" dirty="0" smtClean="0">
                <a:solidFill>
                  <a:schemeClr val="tx1"/>
                </a:solidFill>
              </a:rPr>
              <a:t>2. Heterogeneity</a:t>
            </a:r>
            <a:endParaRPr lang="en-US" sz="2400" dirty="0">
              <a:solidFill>
                <a:schemeClr val="tx1"/>
              </a:solidFill>
            </a:endParaRPr>
          </a:p>
          <a:p>
            <a:pPr>
              <a:lnSpc>
                <a:spcPct val="150000"/>
              </a:lnSpc>
            </a:pPr>
            <a:endParaRPr lang="en-US" dirty="0">
              <a:solidFill>
                <a:schemeClr val="tx1"/>
              </a:solidFill>
            </a:endParaRPr>
          </a:p>
        </p:txBody>
      </p:sp>
      <p:pic>
        <p:nvPicPr>
          <p:cNvPr id="19" name="Imagen 18"/>
          <p:cNvPicPr>
            <a:picLocks noChangeAspect="1"/>
          </p:cNvPicPr>
          <p:nvPr/>
        </p:nvPicPr>
        <p:blipFill>
          <a:blip r:embed="rId3"/>
          <a:stretch>
            <a:fillRect/>
          </a:stretch>
        </p:blipFill>
        <p:spPr>
          <a:xfrm>
            <a:off x="1097280" y="3830317"/>
            <a:ext cx="2144377" cy="1153108"/>
          </a:xfrm>
          <a:prstGeom prst="rect">
            <a:avLst/>
          </a:prstGeom>
        </p:spPr>
      </p:pic>
      <p:pic>
        <p:nvPicPr>
          <p:cNvPr id="4" name="Imagen 3"/>
          <p:cNvPicPr>
            <a:picLocks noChangeAspect="1"/>
          </p:cNvPicPr>
          <p:nvPr/>
        </p:nvPicPr>
        <p:blipFill rotWithShape="1">
          <a:blip r:embed="rId4"/>
          <a:srcRect l="2672" r="1503"/>
          <a:stretch/>
        </p:blipFill>
        <p:spPr>
          <a:xfrm>
            <a:off x="614830" y="2180364"/>
            <a:ext cx="6482686" cy="1063354"/>
          </a:xfrm>
          <a:prstGeom prst="rect">
            <a:avLst/>
          </a:prstGeom>
        </p:spPr>
      </p:pic>
      <p:sp>
        <p:nvSpPr>
          <p:cNvPr id="20" name="CuadroTexto 19"/>
          <p:cNvSpPr txBox="1"/>
          <p:nvPr/>
        </p:nvSpPr>
        <p:spPr>
          <a:xfrm>
            <a:off x="1192815" y="5196958"/>
            <a:ext cx="9848224" cy="1200329"/>
          </a:xfrm>
          <a:prstGeom prst="rect">
            <a:avLst/>
          </a:prstGeom>
          <a:noFill/>
        </p:spPr>
        <p:txBody>
          <a:bodyPr wrap="square" rtlCol="0">
            <a:spAutoFit/>
          </a:bodyPr>
          <a:lstStyle/>
          <a:p>
            <a:r>
              <a:rPr lang="en-US" sz="2400" dirty="0" smtClean="0"/>
              <a:t>3. In </a:t>
            </a:r>
            <a:r>
              <a:rPr lang="en-US" sz="2400" dirty="0"/>
              <a:t>the </a:t>
            </a:r>
            <a:r>
              <a:rPr lang="en-US" sz="2400" dirty="0" smtClean="0"/>
              <a:t>Elbow  </a:t>
            </a:r>
            <a:r>
              <a:rPr lang="en-US" sz="2400" dirty="0"/>
              <a:t>heuristic we need to visualize the curve by plotting the heterogeneity value </a:t>
            </a:r>
            <a:r>
              <a:rPr lang="en-US" sz="2400" dirty="0" err="1" smtClean="0"/>
              <a:t>het</a:t>
            </a:r>
            <a:r>
              <a:rPr lang="en-US" sz="2400" baseline="-25000" dirty="0" err="1"/>
              <a:t>K</a:t>
            </a:r>
            <a:r>
              <a:rPr lang="en-US" sz="2400" dirty="0" smtClean="0"/>
              <a:t>  </a:t>
            </a:r>
            <a:r>
              <a:rPr lang="en-US" sz="2400" dirty="0"/>
              <a:t>against the number of clusters K</a:t>
            </a:r>
          </a:p>
          <a:p>
            <a:endParaRPr lang="en-US" sz="2400" dirty="0"/>
          </a:p>
        </p:txBody>
      </p:sp>
      <p:sp>
        <p:nvSpPr>
          <p:cNvPr id="7" name="Marcador de número de diapositiva 6"/>
          <p:cNvSpPr>
            <a:spLocks noGrp="1"/>
          </p:cNvSpPr>
          <p:nvPr>
            <p:ph type="sldNum" sz="quarter" idx="12"/>
          </p:nvPr>
        </p:nvSpPr>
        <p:spPr>
          <a:xfrm>
            <a:off x="614830" y="6397287"/>
            <a:ext cx="10597653" cy="427623"/>
          </a:xfrm>
        </p:spPr>
        <p:txBody>
          <a:bodyPr/>
          <a:lstStyle/>
          <a:p>
            <a:r>
              <a:rPr lang="en-US" sz="1600" dirty="0"/>
              <a:t>Part I: Multi-topic Preference Model for Tweeters </a:t>
            </a:r>
            <a:r>
              <a:rPr lang="en-US" sz="1600" dirty="0" smtClean="0"/>
              <a:t>                                                                                                                                    </a:t>
            </a:r>
            <a:fld id="{D57F1E4F-1CFF-5643-939E-217C01CDF565}" type="slidenum">
              <a:rPr lang="en-US" sz="1600" smtClean="0"/>
              <a:pPr/>
              <a:t>19</a:t>
            </a:fld>
            <a:endParaRPr lang="en-US" sz="1600" dirty="0"/>
          </a:p>
        </p:txBody>
      </p:sp>
      <p:graphicFrame>
        <p:nvGraphicFramePr>
          <p:cNvPr id="13" name="Gráfico 12"/>
          <p:cNvGraphicFramePr>
            <a:graphicFrameLocks/>
          </p:cNvGraphicFramePr>
          <p:nvPr>
            <p:extLst/>
          </p:nvPr>
        </p:nvGraphicFramePr>
        <p:xfrm>
          <a:off x="7359526" y="1901575"/>
          <a:ext cx="4374140" cy="3578050"/>
        </p:xfrm>
        <a:graphic>
          <a:graphicData uri="http://schemas.openxmlformats.org/drawingml/2006/chart">
            <c:chart xmlns:c="http://schemas.openxmlformats.org/drawingml/2006/chart" xmlns:r="http://schemas.openxmlformats.org/officeDocument/2006/relationships" r:id="rId5"/>
          </a:graphicData>
        </a:graphic>
      </p:graphicFrame>
      <p:sp>
        <p:nvSpPr>
          <p:cNvPr id="9" name="Título 1"/>
          <p:cNvSpPr txBox="1">
            <a:spLocks/>
          </p:cNvSpPr>
          <p:nvPr/>
        </p:nvSpPr>
        <p:spPr>
          <a:xfrm>
            <a:off x="1192815" y="199577"/>
            <a:ext cx="10058400" cy="1450757"/>
          </a:xfrm>
          <a:prstGeom prst="rect">
            <a:avLst/>
          </a:prstGeom>
        </p:spPr>
        <p:txBody>
          <a:bodyPr vert="horz" lIns="91440" tIns="45720" rIns="91440" bIns="45720" rtlCol="0" anchor="b">
            <a:normAutofit fontScale="9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err="1" smtClean="0"/>
              <a:t>Extracci</a:t>
            </a:r>
            <a:r>
              <a:rPr lang="es-ES" dirty="0" err="1" smtClean="0"/>
              <a:t>ón</a:t>
            </a:r>
            <a:r>
              <a:rPr lang="es-ES" dirty="0" smtClean="0"/>
              <a:t> del número adecuado de tópicos</a:t>
            </a:r>
            <a:r>
              <a:rPr lang="en-US" dirty="0" smtClean="0"/>
              <a:t>:</a:t>
            </a:r>
            <a:br>
              <a:rPr lang="en-US" dirty="0" smtClean="0"/>
            </a:br>
            <a:r>
              <a:rPr lang="en-US" dirty="0" smtClean="0"/>
              <a:t>Heterogeneity Convergence Metric</a:t>
            </a:r>
            <a:endParaRPr lang="en-US" dirty="0"/>
          </a:p>
        </p:txBody>
      </p:sp>
    </p:spTree>
    <p:extLst>
      <p:ext uri="{BB962C8B-B14F-4D97-AF65-F5344CB8AC3E}">
        <p14:creationId xmlns:p14="http://schemas.microsoft.com/office/powerpoint/2010/main" val="1407346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646736" y="2841170"/>
            <a:ext cx="3692587" cy="3325287"/>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22989" y="4441368"/>
            <a:ext cx="4525008" cy="1637712"/>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8752229" y="2564739"/>
            <a:ext cx="2362280" cy="1789252"/>
          </a:xfrm>
          <a:prstGeom prst="rect">
            <a:avLst/>
          </a:prstGeom>
        </p:spPr>
      </p:pic>
      <p:sp>
        <p:nvSpPr>
          <p:cNvPr id="10" name="Rectángulo 9"/>
          <p:cNvSpPr/>
          <p:nvPr/>
        </p:nvSpPr>
        <p:spPr>
          <a:xfrm>
            <a:off x="7291156" y="2227339"/>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pic>
        <p:nvPicPr>
          <p:cNvPr id="11" name="Imagen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802840" y="1858262"/>
            <a:ext cx="1045157" cy="2116443"/>
          </a:xfrm>
          <a:prstGeom prst="rect">
            <a:avLst/>
          </a:prstGeom>
        </p:spPr>
      </p:pic>
    </p:spTree>
    <p:extLst>
      <p:ext uri="{BB962C8B-B14F-4D97-AF65-F5344CB8AC3E}">
        <p14:creationId xmlns:p14="http://schemas.microsoft.com/office/powerpoint/2010/main" val="21114957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err="1"/>
              <a:t>Extracci</a:t>
            </a:r>
            <a:r>
              <a:rPr lang="es-ES" dirty="0" err="1"/>
              <a:t>ón</a:t>
            </a:r>
            <a:r>
              <a:rPr lang="es-ES" dirty="0"/>
              <a:t> del número adecuado de tópicos</a:t>
            </a:r>
            <a:r>
              <a:rPr lang="en-US" dirty="0"/>
              <a:t>:</a:t>
            </a:r>
            <a:br>
              <a:rPr lang="en-US" dirty="0"/>
            </a:br>
            <a:r>
              <a:rPr lang="en-US" dirty="0"/>
              <a:t>Heterogeneity Convergence Metric</a:t>
            </a:r>
            <a:endParaRPr lang="en-US" dirty="0"/>
          </a:p>
        </p:txBody>
      </p:sp>
      <p:sp>
        <p:nvSpPr>
          <p:cNvPr id="3" name="Marcador de contenido 2"/>
          <p:cNvSpPr>
            <a:spLocks noGrp="1"/>
          </p:cNvSpPr>
          <p:nvPr>
            <p:ph idx="1"/>
          </p:nvPr>
        </p:nvSpPr>
        <p:spPr>
          <a:xfrm>
            <a:off x="1097280" y="1882304"/>
            <a:ext cx="10058400" cy="3772215"/>
          </a:xfrm>
        </p:spPr>
        <p:txBody>
          <a:bodyPr/>
          <a:lstStyle/>
          <a:p>
            <a:pPr marL="91440" lvl="1" indent="-91440">
              <a:spcBef>
                <a:spcPts val="1200"/>
              </a:spcBef>
              <a:spcAft>
                <a:spcPts val="200"/>
              </a:spcAft>
              <a:buSzPct val="100000"/>
              <a:buFont typeface="Calibri" panose="020F0502020204030204" pitchFamily="34" charset="0"/>
              <a:buChar char=" "/>
            </a:pPr>
            <a:r>
              <a:rPr lang="en-US" sz="2400" dirty="0" smtClean="0">
                <a:solidFill>
                  <a:schemeClr val="tx1"/>
                </a:solidFill>
              </a:rPr>
              <a:t>1. Intra-cluster </a:t>
            </a:r>
            <a:r>
              <a:rPr lang="en-US" sz="2400" i="1" dirty="0" smtClean="0">
                <a:solidFill>
                  <a:schemeClr val="tx1"/>
                </a:solidFill>
              </a:rPr>
              <a:t>Distance</a:t>
            </a:r>
            <a:endParaRPr lang="en-US" sz="2400" i="1" dirty="0">
              <a:solidFill>
                <a:schemeClr val="tx1"/>
              </a:solidFill>
            </a:endParaRPr>
          </a:p>
          <a:p>
            <a:endParaRPr lang="en-US" dirty="0" smtClean="0">
              <a:solidFill>
                <a:schemeClr val="tx1"/>
              </a:solidFill>
            </a:endParaRPr>
          </a:p>
          <a:p>
            <a:endParaRPr lang="en-US" dirty="0" smtClean="0">
              <a:solidFill>
                <a:schemeClr val="tx1"/>
              </a:solidFill>
            </a:endParaRPr>
          </a:p>
          <a:p>
            <a:pPr marL="91440" lvl="1" indent="-91440">
              <a:lnSpc>
                <a:spcPct val="150000"/>
              </a:lnSpc>
              <a:spcBef>
                <a:spcPts val="1200"/>
              </a:spcBef>
              <a:spcAft>
                <a:spcPts val="200"/>
              </a:spcAft>
              <a:buSzPct val="100000"/>
              <a:buFont typeface="Calibri" panose="020F0502020204030204" pitchFamily="34" charset="0"/>
              <a:buChar char=" "/>
            </a:pPr>
            <a:r>
              <a:rPr lang="en-US" sz="2400" dirty="0" smtClean="0">
                <a:solidFill>
                  <a:schemeClr val="tx1"/>
                </a:solidFill>
              </a:rPr>
              <a:t>2. Heterogeneity</a:t>
            </a:r>
            <a:endParaRPr lang="en-US" sz="2400" dirty="0">
              <a:solidFill>
                <a:schemeClr val="tx1"/>
              </a:solidFill>
            </a:endParaRPr>
          </a:p>
          <a:p>
            <a:pPr>
              <a:lnSpc>
                <a:spcPct val="150000"/>
              </a:lnSpc>
            </a:pPr>
            <a:endParaRPr lang="en-US" dirty="0">
              <a:solidFill>
                <a:schemeClr val="tx1"/>
              </a:solidFill>
            </a:endParaRPr>
          </a:p>
        </p:txBody>
      </p:sp>
      <p:pic>
        <p:nvPicPr>
          <p:cNvPr id="19" name="Imagen 18"/>
          <p:cNvPicPr>
            <a:picLocks noChangeAspect="1"/>
          </p:cNvPicPr>
          <p:nvPr/>
        </p:nvPicPr>
        <p:blipFill>
          <a:blip r:embed="rId3"/>
          <a:stretch>
            <a:fillRect/>
          </a:stretch>
        </p:blipFill>
        <p:spPr>
          <a:xfrm>
            <a:off x="1097280" y="3830317"/>
            <a:ext cx="2144377" cy="1153108"/>
          </a:xfrm>
          <a:prstGeom prst="rect">
            <a:avLst/>
          </a:prstGeom>
        </p:spPr>
      </p:pic>
      <p:pic>
        <p:nvPicPr>
          <p:cNvPr id="4" name="Imagen 3"/>
          <p:cNvPicPr>
            <a:picLocks noChangeAspect="1"/>
          </p:cNvPicPr>
          <p:nvPr/>
        </p:nvPicPr>
        <p:blipFill rotWithShape="1">
          <a:blip r:embed="rId4"/>
          <a:srcRect l="2672" r="1503"/>
          <a:stretch/>
        </p:blipFill>
        <p:spPr>
          <a:xfrm>
            <a:off x="614830" y="2180364"/>
            <a:ext cx="6482686" cy="1063354"/>
          </a:xfrm>
          <a:prstGeom prst="rect">
            <a:avLst/>
          </a:prstGeom>
        </p:spPr>
      </p:pic>
      <p:sp>
        <p:nvSpPr>
          <p:cNvPr id="20" name="CuadroTexto 19"/>
          <p:cNvSpPr txBox="1"/>
          <p:nvPr/>
        </p:nvSpPr>
        <p:spPr>
          <a:xfrm>
            <a:off x="1192815" y="5196958"/>
            <a:ext cx="9848224" cy="1200329"/>
          </a:xfrm>
          <a:prstGeom prst="rect">
            <a:avLst/>
          </a:prstGeom>
          <a:noFill/>
        </p:spPr>
        <p:txBody>
          <a:bodyPr wrap="square" rtlCol="0">
            <a:spAutoFit/>
          </a:bodyPr>
          <a:lstStyle/>
          <a:p>
            <a:r>
              <a:rPr lang="en-US" sz="2400" dirty="0" smtClean="0"/>
              <a:t>3. In </a:t>
            </a:r>
            <a:r>
              <a:rPr lang="en-US" sz="2400" dirty="0"/>
              <a:t>the </a:t>
            </a:r>
            <a:r>
              <a:rPr lang="en-US" sz="2400" dirty="0" smtClean="0"/>
              <a:t>Elbow  </a:t>
            </a:r>
            <a:r>
              <a:rPr lang="en-US" sz="2400" dirty="0"/>
              <a:t>heuristic we need to visualize the curve by plotting the heterogeneity value </a:t>
            </a:r>
            <a:r>
              <a:rPr lang="en-US" sz="2400" dirty="0" err="1" smtClean="0"/>
              <a:t>het</a:t>
            </a:r>
            <a:r>
              <a:rPr lang="en-US" sz="2400" baseline="-25000" dirty="0" err="1"/>
              <a:t>K</a:t>
            </a:r>
            <a:r>
              <a:rPr lang="en-US" sz="2400" dirty="0" smtClean="0"/>
              <a:t>  </a:t>
            </a:r>
            <a:r>
              <a:rPr lang="en-US" sz="2400" dirty="0"/>
              <a:t>against the number of clusters K</a:t>
            </a:r>
          </a:p>
          <a:p>
            <a:endParaRPr lang="en-US" sz="2400" dirty="0"/>
          </a:p>
        </p:txBody>
      </p:sp>
      <p:sp>
        <p:nvSpPr>
          <p:cNvPr id="7" name="Marcador de número de diapositiva 6"/>
          <p:cNvSpPr>
            <a:spLocks noGrp="1"/>
          </p:cNvSpPr>
          <p:nvPr>
            <p:ph type="sldNum" sz="quarter" idx="12"/>
          </p:nvPr>
        </p:nvSpPr>
        <p:spPr>
          <a:xfrm>
            <a:off x="614830" y="6397287"/>
            <a:ext cx="10597653" cy="427623"/>
          </a:xfrm>
        </p:spPr>
        <p:txBody>
          <a:bodyPr/>
          <a:lstStyle/>
          <a:p>
            <a:r>
              <a:rPr lang="en-US" sz="1600" dirty="0"/>
              <a:t>Part I: Multi-topic Preference Model for Tweeters </a:t>
            </a:r>
            <a:r>
              <a:rPr lang="en-US" sz="1600" dirty="0" smtClean="0"/>
              <a:t>                                                                                                                                    </a:t>
            </a:r>
            <a:fld id="{D57F1E4F-1CFF-5643-939E-217C01CDF565}" type="slidenum">
              <a:rPr lang="en-US" sz="1600" smtClean="0"/>
              <a:pPr/>
              <a:t>20</a:t>
            </a:fld>
            <a:endParaRPr lang="en-US" sz="1600" dirty="0"/>
          </a:p>
        </p:txBody>
      </p:sp>
      <p:graphicFrame>
        <p:nvGraphicFramePr>
          <p:cNvPr id="13" name="Gráfico 12"/>
          <p:cNvGraphicFramePr>
            <a:graphicFrameLocks/>
          </p:cNvGraphicFramePr>
          <p:nvPr>
            <p:extLst/>
          </p:nvPr>
        </p:nvGraphicFramePr>
        <p:xfrm>
          <a:off x="7359526" y="1901575"/>
          <a:ext cx="4374140" cy="3578050"/>
        </p:xfrm>
        <a:graphic>
          <a:graphicData uri="http://schemas.openxmlformats.org/drawingml/2006/chart">
            <c:chart xmlns:c="http://schemas.openxmlformats.org/drawingml/2006/chart" xmlns:r="http://schemas.openxmlformats.org/officeDocument/2006/relationships" r:id="rId5"/>
          </a:graphicData>
        </a:graphic>
      </p:graphicFrame>
      <p:sp>
        <p:nvSpPr>
          <p:cNvPr id="5" name="Elipse 4"/>
          <p:cNvSpPr/>
          <p:nvPr/>
        </p:nvSpPr>
        <p:spPr>
          <a:xfrm>
            <a:off x="8801100" y="3467100"/>
            <a:ext cx="762000" cy="704850"/>
          </a:xfrm>
          <a:prstGeom prst="ellipse">
            <a:avLst/>
          </a:prstGeom>
          <a:noFill/>
          <a:ln w="127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59784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1028700" y="6419851"/>
            <a:ext cx="10183783" cy="405060"/>
          </a:xfrm>
        </p:spPr>
        <p:txBody>
          <a:bodyPr/>
          <a:lstStyle/>
          <a:p>
            <a:r>
              <a:rPr lang="en-US" sz="1600" dirty="0" smtClean="0"/>
              <a:t>                                                                                                                                                                                                      </a:t>
            </a:r>
            <a:fld id="{5C8A0B6C-2F0D-9146-B965-5B2E4517E27B}" type="slidenum">
              <a:rPr lang="en-US" sz="1600" smtClean="0"/>
              <a:t>21</a:t>
            </a:fld>
            <a:endParaRPr lang="en-US" sz="1600" dirty="0"/>
          </a:p>
        </p:txBody>
      </p:sp>
      <p:sp>
        <p:nvSpPr>
          <p:cNvPr id="5" name="Rectángulo 4"/>
          <p:cNvSpPr/>
          <p:nvPr/>
        </p:nvSpPr>
        <p:spPr>
          <a:xfrm>
            <a:off x="1028700" y="692327"/>
            <a:ext cx="10482942" cy="4699166"/>
          </a:xfrm>
          <a:prstGeom prst="rect">
            <a:avLst/>
          </a:prstGeom>
        </p:spPr>
        <p:txBody>
          <a:bodyPr wrap="square" bIns="36000">
            <a:spAutoFit/>
          </a:bodyPr>
          <a:lstStyle/>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Midiendo el Grado de </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Participación de </a:t>
            </a:r>
            <a:r>
              <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los Usuarios de </a:t>
            </a: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Twitter</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 en Temas Políticos</a:t>
            </a:r>
          </a:p>
          <a:p>
            <a:pPr algn="ctr">
              <a:lnSpc>
                <a:spcPct val="150000"/>
              </a:lnSpc>
            </a:pPr>
            <a:endPar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CASO DE ESTUDIO</a:t>
            </a:r>
            <a:endPar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3701764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9"/>
            <a:ext cx="3200400" cy="1410016"/>
          </a:xfrm>
        </p:spPr>
        <p:txBody>
          <a:bodyPr/>
          <a:lstStyle/>
          <a:p>
            <a:r>
              <a:rPr lang="en-US" dirty="0" smtClean="0"/>
              <a:t>RESEARCH QUESTIONS</a:t>
            </a:r>
            <a:endParaRPr lang="en-US" dirty="0"/>
          </a:p>
        </p:txBody>
      </p:sp>
      <p:sp>
        <p:nvSpPr>
          <p:cNvPr id="4" name="Marcador de texto 3"/>
          <p:cNvSpPr>
            <a:spLocks noGrp="1"/>
          </p:cNvSpPr>
          <p:nvPr>
            <p:ph type="body" sz="half" idx="2"/>
          </p:nvPr>
        </p:nvSpPr>
        <p:spPr>
          <a:xfrm>
            <a:off x="244929" y="2671446"/>
            <a:ext cx="3412671" cy="3804963"/>
          </a:xfrm>
        </p:spPr>
        <p:txBody>
          <a:bodyPr>
            <a:noAutofit/>
          </a:bodyPr>
          <a:lstStyle/>
          <a:p>
            <a:r>
              <a:rPr lang="es-ES_tradnl" sz="2000" dirty="0" smtClean="0"/>
              <a:t>Q1. ¿Es posible cuantificar el nivel de interés de un usuario en  temas políticos?</a:t>
            </a:r>
          </a:p>
          <a:p>
            <a:r>
              <a:rPr lang="es-ES_tradnl" sz="2000" dirty="0" smtClean="0"/>
              <a:t>Q2. El grado de interés de un usuario en la política está positivamente correlacionado con el de sus amigos?</a:t>
            </a:r>
            <a:endParaRPr lang="es-ES_tradnl" sz="2000" dirty="0"/>
          </a:p>
        </p:txBody>
      </p:sp>
      <p:sp>
        <p:nvSpPr>
          <p:cNvPr id="3" name="Marcador de número de diapositiva 2"/>
          <p:cNvSpPr>
            <a:spLocks noGrp="1"/>
          </p:cNvSpPr>
          <p:nvPr>
            <p:ph type="sldNum" sz="quarter" idx="12"/>
          </p:nvPr>
        </p:nvSpPr>
        <p:spPr>
          <a:xfrm>
            <a:off x="3923606" y="6476410"/>
            <a:ext cx="7322127" cy="365125"/>
          </a:xfrm>
        </p:spPr>
        <p:txBody>
          <a:bodyPr/>
          <a:lstStyle/>
          <a:p>
            <a:pPr marL="0" lvl="1" algn="r"/>
            <a:fld id="{D57F1E4F-1CFF-5643-939E-217C01CDF565}" type="slidenum">
              <a:rPr lang="en-US" sz="1600" smtClean="0"/>
              <a:pPr marL="0" lvl="1" algn="r"/>
              <a:t>22</a:t>
            </a:fld>
            <a:endParaRPr lang="en-US" sz="1600" dirty="0"/>
          </a:p>
        </p:txBody>
      </p:sp>
      <p:sp>
        <p:nvSpPr>
          <p:cNvPr id="11" name="Llamada de flecha hacia abajo 10"/>
          <p:cNvSpPr/>
          <p:nvPr/>
        </p:nvSpPr>
        <p:spPr>
          <a:xfrm>
            <a:off x="7125204" y="1090432"/>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619624" y="1573488"/>
            <a:ext cx="1060420" cy="430887"/>
          </a:xfrm>
          <a:prstGeom prst="rect">
            <a:avLst/>
          </a:prstGeom>
          <a:noFill/>
        </p:spPr>
        <p:txBody>
          <a:bodyPr wrap="none" lIns="91440" tIns="45720" rIns="91440" bIns="45720">
            <a:spAutoFit/>
          </a:bodyPr>
          <a:lstStyle/>
          <a:p>
            <a:pPr algn="ctr"/>
            <a:r>
              <a:rPr lang="es-ES" sz="2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2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7155527" y="3314232"/>
            <a:ext cx="2050790" cy="1942494"/>
          </a:xfrm>
          <a:prstGeom prst="rect">
            <a:avLst/>
          </a:prstGeom>
        </p:spPr>
      </p:pic>
      <p:pic>
        <p:nvPicPr>
          <p:cNvPr id="33" name="Imagen 32"/>
          <p:cNvPicPr>
            <a:picLocks noChangeAspect="1"/>
          </p:cNvPicPr>
          <p:nvPr/>
        </p:nvPicPr>
        <p:blipFill rotWithShape="1">
          <a:blip r:embed="rId3"/>
          <a:srcRect r="51582"/>
          <a:stretch/>
        </p:blipFill>
        <p:spPr>
          <a:xfrm>
            <a:off x="4613780" y="3349697"/>
            <a:ext cx="1883870" cy="1871564"/>
          </a:xfrm>
          <a:prstGeom prst="rect">
            <a:avLst/>
          </a:prstGeom>
        </p:spPr>
      </p:pic>
      <p:sp>
        <p:nvSpPr>
          <p:cNvPr id="34" name="Llamada de flecha hacia abajo 33"/>
          <p:cNvSpPr/>
          <p:nvPr/>
        </p:nvSpPr>
        <p:spPr>
          <a:xfrm>
            <a:off x="4429700" y="1090432"/>
            <a:ext cx="2252030" cy="217304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36"/>
          <p:cNvSpPr/>
          <p:nvPr/>
        </p:nvSpPr>
        <p:spPr>
          <a:xfrm>
            <a:off x="4340344" y="1253625"/>
            <a:ext cx="2327087" cy="923330"/>
          </a:xfrm>
          <a:prstGeom prst="rect">
            <a:avLst/>
          </a:prstGeom>
          <a:noFill/>
        </p:spPr>
        <p:txBody>
          <a:bodyPr wrap="square" lIns="91440" tIns="45720" rIns="91440" bIns="45720">
            <a:spAutoFit/>
          </a:bodyPr>
          <a:lstStyle/>
          <a:p>
            <a:pPr algn="ctr"/>
            <a:r>
              <a:rPr lang="es-ES" sz="54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5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4286042" y="249928"/>
            <a:ext cx="7789761" cy="415498"/>
          </a:xfrm>
          <a:prstGeom prst="rect">
            <a:avLst/>
          </a:prstGeom>
          <a:noFill/>
        </p:spPr>
        <p:txBody>
          <a:bodyPr wrap="none" rtlCol="0">
            <a:spAutoFit/>
          </a:bodyPr>
          <a:lstStyle/>
          <a:p>
            <a:r>
              <a:rPr lang="en-US" sz="2100" dirty="0" smtClean="0"/>
              <a:t>Aim: Measuring</a:t>
            </a:r>
            <a:r>
              <a:rPr lang="en-US" sz="2100" dirty="0"/>
              <a:t> </a:t>
            </a:r>
            <a:r>
              <a:rPr lang="en-US" sz="2100" dirty="0" smtClean="0"/>
              <a:t>the </a:t>
            </a:r>
            <a:r>
              <a:rPr lang="en-US" sz="2100" dirty="0"/>
              <a:t>“degree of interest in politics” (</a:t>
            </a:r>
            <a:r>
              <a:rPr lang="en-US" sz="2100" dirty="0" err="1"/>
              <a:t>DoIP</a:t>
            </a:r>
            <a:r>
              <a:rPr lang="en-US" sz="2100" dirty="0"/>
              <a:t>) of tweeters.</a:t>
            </a:r>
          </a:p>
        </p:txBody>
      </p:sp>
      <p:sp>
        <p:nvSpPr>
          <p:cNvPr id="24" name="Llamada de flecha hacia abajo 23"/>
          <p:cNvSpPr/>
          <p:nvPr/>
        </p:nvSpPr>
        <p:spPr>
          <a:xfrm>
            <a:off x="9677264" y="1066644"/>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10007623" y="1556366"/>
            <a:ext cx="1456874" cy="584775"/>
          </a:xfrm>
          <a:prstGeom prst="rect">
            <a:avLst/>
          </a:prstGeom>
          <a:noFill/>
        </p:spPr>
        <p:txBody>
          <a:bodyPr wrap="none" lIns="91440" tIns="45720" rIns="91440" bIns="45720">
            <a:spAutoFit/>
          </a:bodyPr>
          <a:lstStyle/>
          <a:p>
            <a:pPr algn="ctr"/>
            <a:r>
              <a:rPr lang="es-E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3" name="CuadroTexto 42"/>
          <p:cNvSpPr txBox="1"/>
          <p:nvPr/>
        </p:nvSpPr>
        <p:spPr>
          <a:xfrm>
            <a:off x="4429700" y="5511820"/>
            <a:ext cx="6437596" cy="461665"/>
          </a:xfrm>
          <a:prstGeom prst="rect">
            <a:avLst/>
          </a:prstGeom>
          <a:noFill/>
        </p:spPr>
        <p:txBody>
          <a:bodyPr wrap="none" rtlCol="0">
            <a:spAutoFit/>
          </a:bodyPr>
          <a:lstStyle/>
          <a:p>
            <a:r>
              <a:rPr lang="es-ES_tradnl" sz="2400" dirty="0" smtClean="0"/>
              <a:t>¿Cuán interesados en la política están tus amigos?</a:t>
            </a:r>
          </a:p>
        </p:txBody>
      </p:sp>
      <p:pic>
        <p:nvPicPr>
          <p:cNvPr id="16" name="Imagen 15"/>
          <p:cNvPicPr>
            <a:picLocks noChangeAspect="1"/>
          </p:cNvPicPr>
          <p:nvPr/>
        </p:nvPicPr>
        <p:blipFill rotWithShape="1">
          <a:blip r:embed="rId4"/>
          <a:srcRect r="51582"/>
          <a:stretch/>
        </p:blipFill>
        <p:spPr>
          <a:xfrm>
            <a:off x="9759959" y="3314232"/>
            <a:ext cx="1883870" cy="1871564"/>
          </a:xfrm>
          <a:prstGeom prst="rect">
            <a:avLst/>
          </a:prstGeom>
        </p:spPr>
      </p:pic>
    </p:spTree>
    <p:extLst>
      <p:ext uri="{BB962C8B-B14F-4D97-AF65-F5344CB8AC3E}">
        <p14:creationId xmlns:p14="http://schemas.microsoft.com/office/powerpoint/2010/main" val="11098509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AA05B03-6302-477D-9F50-2CF42C5E6F01}"/>
              </a:ext>
            </a:extLst>
          </p:cNvPr>
          <p:cNvSpPr>
            <a:spLocks noGrp="1"/>
          </p:cNvSpPr>
          <p:nvPr>
            <p:ph type="title"/>
          </p:nvPr>
        </p:nvSpPr>
        <p:spPr>
          <a:xfrm>
            <a:off x="1069848" y="484632"/>
            <a:ext cx="10058400" cy="1215831"/>
          </a:xfrm>
        </p:spPr>
        <p:txBody>
          <a:bodyPr>
            <a:normAutofit fontScale="90000"/>
          </a:bodyPr>
          <a:lstStyle/>
          <a:p>
            <a:r>
              <a:rPr lang="es-ES_tradnl" sz="3800" dirty="0" smtClean="0"/>
              <a:t>Introducción: Grado de Interés de un Usuario en la Política </a:t>
            </a:r>
            <a:br>
              <a:rPr lang="es-ES_tradnl" sz="3800" dirty="0" smtClean="0"/>
            </a:br>
            <a:r>
              <a:rPr lang="es-ES_tradnl" sz="3800" dirty="0" smtClean="0"/>
              <a:t>                          </a:t>
            </a:r>
            <a:r>
              <a:rPr lang="es-ES_tradnl" sz="3800" dirty="0" err="1" smtClean="0"/>
              <a:t>Degree</a:t>
            </a:r>
            <a:r>
              <a:rPr lang="es-ES_tradnl" sz="3800" dirty="0" smtClean="0"/>
              <a:t> of </a:t>
            </a:r>
            <a:r>
              <a:rPr lang="es-ES_tradnl" sz="3800" dirty="0" err="1" smtClean="0"/>
              <a:t>Interest</a:t>
            </a:r>
            <a:r>
              <a:rPr lang="es-ES_tradnl" sz="3800" dirty="0" smtClean="0"/>
              <a:t> in </a:t>
            </a:r>
            <a:r>
              <a:rPr lang="es-ES_tradnl" sz="3800" dirty="0" err="1" smtClean="0"/>
              <a:t>Politics</a:t>
            </a:r>
            <a:r>
              <a:rPr lang="es-ES_tradnl" sz="3800" dirty="0" smtClean="0"/>
              <a:t> of a </a:t>
            </a:r>
            <a:r>
              <a:rPr lang="es-ES_tradnl" sz="3600" dirty="0" err="1" smtClean="0"/>
              <a:t>user</a:t>
            </a:r>
            <a:r>
              <a:rPr lang="es-ES_tradnl" sz="3800" dirty="0" smtClean="0"/>
              <a:t> </a:t>
            </a:r>
            <a:r>
              <a:rPr lang="es-ES_tradnl" sz="3800" b="1" dirty="0" smtClean="0"/>
              <a:t>“</a:t>
            </a:r>
            <a:r>
              <a:rPr lang="es-ES_tradnl" sz="3800" b="1" dirty="0" err="1" smtClean="0"/>
              <a:t>DoIP</a:t>
            </a:r>
            <a:r>
              <a:rPr lang="es-ES_tradnl" sz="3800" b="1" dirty="0" smtClean="0"/>
              <a:t>” </a:t>
            </a:r>
            <a:endParaRPr lang="es-ES_tradnl" sz="3800" b="1" dirty="0"/>
          </a:p>
        </p:txBody>
      </p:sp>
      <p:sp>
        <p:nvSpPr>
          <p:cNvPr id="3" name="Marcador de contenido 2">
            <a:extLst>
              <a:ext uri="{FF2B5EF4-FFF2-40B4-BE49-F238E27FC236}">
                <a16:creationId xmlns="" xmlns:a16="http://schemas.microsoft.com/office/drawing/2014/main" id="{A9F671C4-70E3-47FD-A8CF-69329E4144A1}"/>
              </a:ext>
            </a:extLst>
          </p:cNvPr>
          <p:cNvSpPr>
            <a:spLocks noGrp="1"/>
          </p:cNvSpPr>
          <p:nvPr>
            <p:ph idx="1"/>
          </p:nvPr>
        </p:nvSpPr>
        <p:spPr>
          <a:xfrm>
            <a:off x="1069848" y="1926771"/>
            <a:ext cx="10360152" cy="4041213"/>
          </a:xfrm>
        </p:spPr>
        <p:txBody>
          <a:bodyPr>
            <a:noAutofit/>
          </a:bodyPr>
          <a:lstStyle/>
          <a:p>
            <a:pPr>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Dificultad para definir su interés</a:t>
            </a:r>
          </a:p>
          <a:p>
            <a:pPr lvl="1">
              <a:lnSpc>
                <a:spcPct val="100000"/>
              </a:lnSpc>
              <a:spcBef>
                <a:spcPts val="0"/>
              </a:spcBef>
              <a:spcAft>
                <a:spcPts val="0"/>
              </a:spcAft>
            </a:pPr>
            <a:r>
              <a:rPr lang="es-ES_tradnl" sz="2400" dirty="0" smtClean="0">
                <a:ea typeface="Helvetica" charset="0"/>
                <a:cs typeface="Helvetica" charset="0"/>
              </a:rPr>
              <a:t>La cantidad de contenido publicado cada segundo </a:t>
            </a:r>
          </a:p>
          <a:p>
            <a:pPr lvl="1">
              <a:lnSpc>
                <a:spcPct val="100000"/>
              </a:lnSpc>
              <a:spcBef>
                <a:spcPts val="0"/>
              </a:spcBef>
              <a:spcAft>
                <a:spcPts val="0"/>
              </a:spcAft>
            </a:pPr>
            <a:r>
              <a:rPr lang="es-ES_tradnl" sz="2400" dirty="0" smtClean="0">
                <a:ea typeface="Helvetica" charset="0"/>
                <a:cs typeface="Helvetica" charset="0"/>
              </a:rPr>
              <a:t>Los enlaces dinámico</a:t>
            </a:r>
            <a:r>
              <a:rPr lang="es-ES_tradnl" sz="2400" dirty="0" smtClean="0">
                <a:ea typeface="Helvetica" charset="0"/>
                <a:cs typeface="Helvetica" charset="0"/>
              </a:rPr>
              <a:t>s entre usuarios</a:t>
            </a:r>
          </a:p>
          <a:p>
            <a:pPr lvl="1">
              <a:lnSpc>
                <a:spcPct val="100000"/>
              </a:lnSpc>
              <a:spcBef>
                <a:spcPts val="0"/>
              </a:spcBef>
              <a:spcAft>
                <a:spcPts val="0"/>
              </a:spcAft>
            </a:pPr>
            <a:r>
              <a:rPr lang="es-ES_tradnl" sz="2400" dirty="0" smtClean="0">
                <a:ea typeface="Helvetica" charset="0"/>
                <a:cs typeface="Helvetica" charset="0"/>
              </a:rPr>
              <a:t>Amplios propósitos o naturaleza de Twitter</a:t>
            </a:r>
          </a:p>
          <a:p>
            <a:pPr lvl="1">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Identificar el “</a:t>
            </a:r>
            <a:r>
              <a:rPr lang="es-ES_tradnl" sz="2400" b="1" dirty="0" err="1" smtClean="0">
                <a:ea typeface="Helvetica" charset="0"/>
                <a:cs typeface="Helvetica" charset="0"/>
              </a:rPr>
              <a:t>DoIP</a:t>
            </a:r>
            <a:r>
              <a:rPr lang="es-ES_tradnl" sz="2400" dirty="0" smtClean="0">
                <a:ea typeface="Helvetica" charset="0"/>
                <a:cs typeface="Helvetica" charset="0"/>
              </a:rPr>
              <a:t>” para ofrecer recomendaciones relevantes :</a:t>
            </a:r>
          </a:p>
          <a:p>
            <a:pPr lvl="1"/>
            <a:r>
              <a:rPr lang="es-ES_tradnl" sz="2400" dirty="0" smtClean="0">
                <a:ea typeface="Helvetica" charset="0"/>
                <a:cs typeface="Helvetica" charset="0"/>
              </a:rPr>
              <a:t>Figuras políticas a &lt;SEGUIR&gt; </a:t>
            </a:r>
          </a:p>
          <a:p>
            <a:pPr lvl="1"/>
            <a:r>
              <a:rPr lang="es-ES_tradnl" sz="2400" dirty="0" smtClean="0">
                <a:ea typeface="Helvetica" charset="0"/>
                <a:cs typeface="Helvetica" charset="0"/>
              </a:rPr>
              <a:t>Tweets que hablan acerca de temas políticos</a:t>
            </a:r>
          </a:p>
          <a:p>
            <a:pPr lvl="1"/>
            <a:r>
              <a:rPr lang="es-ES_tradnl" sz="2400" dirty="0" smtClean="0">
                <a:ea typeface="Helvetica" charset="0"/>
                <a:cs typeface="Helvetica" charset="0"/>
              </a:rPr>
              <a:t>Listas de Twitter orientadas a la política</a:t>
            </a:r>
            <a:endParaRPr lang="es-ES_tradnl" sz="2400" dirty="0">
              <a:ea typeface="Helvetica" charset="0"/>
              <a:cs typeface="Helvetica" charset="0"/>
            </a:endParaRPr>
          </a:p>
        </p:txBody>
      </p:sp>
      <p:sp>
        <p:nvSpPr>
          <p:cNvPr id="4" name="Marcador de número de diapositiva 3">
            <a:extLst>
              <a:ext uri="{FF2B5EF4-FFF2-40B4-BE49-F238E27FC236}">
                <a16:creationId xmlns="" xmlns:a16="http://schemas.microsoft.com/office/drawing/2014/main" id="{4F306D76-CAD1-4B4A-9EBD-263DAAD34714}"/>
              </a:ext>
            </a:extLst>
          </p:cNvPr>
          <p:cNvSpPr>
            <a:spLocks noGrp="1"/>
          </p:cNvSpPr>
          <p:nvPr>
            <p:ph type="sldNum" sz="quarter" idx="12"/>
          </p:nvPr>
        </p:nvSpPr>
        <p:spPr/>
        <p:txBody>
          <a:bodyPr/>
          <a:lstStyle/>
          <a:p>
            <a:fld id="{4FAB73BC-B049-4115-A692-8D63A059BFB8}" type="slidenum">
              <a:rPr lang="en-US" sz="1600" smtClean="0"/>
              <a:t>23</a:t>
            </a:fld>
            <a:endParaRPr lang="en-US" sz="1600" dirty="0"/>
          </a:p>
        </p:txBody>
      </p:sp>
    </p:spTree>
    <p:extLst>
      <p:ext uri="{BB962C8B-B14F-4D97-AF65-F5344CB8AC3E}">
        <p14:creationId xmlns:p14="http://schemas.microsoft.com/office/powerpoint/2010/main" val="2421011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 xmlns:a16="http://schemas.microsoft.com/office/drawing/2014/main" id="{CA498718-A09C-4D0E-9143-23E1781419A5}"/>
              </a:ext>
            </a:extLst>
          </p:cNvPr>
          <p:cNvPicPr>
            <a:picLocks noChangeAspect="1"/>
          </p:cNvPicPr>
          <p:nvPr/>
        </p:nvPicPr>
        <p:blipFill rotWithShape="1">
          <a:blip r:embed="rId2"/>
          <a:srcRect b="29114"/>
          <a:stretch/>
        </p:blipFill>
        <p:spPr>
          <a:xfrm>
            <a:off x="80409" y="4078654"/>
            <a:ext cx="4885550" cy="2192410"/>
          </a:xfrm>
          <a:prstGeom prst="rect">
            <a:avLst/>
          </a:prstGeom>
        </p:spPr>
      </p:pic>
      <p:sp>
        <p:nvSpPr>
          <p:cNvPr id="2" name="Título 1">
            <a:extLst>
              <a:ext uri="{FF2B5EF4-FFF2-40B4-BE49-F238E27FC236}">
                <a16:creationId xmlns="" xmlns:a16="http://schemas.microsoft.com/office/drawing/2014/main" id="{04103675-29D7-401B-8FCA-10B1845FC0C5}"/>
              </a:ext>
            </a:extLst>
          </p:cNvPr>
          <p:cNvSpPr>
            <a:spLocks noGrp="1"/>
          </p:cNvSpPr>
          <p:nvPr>
            <p:ph type="title"/>
          </p:nvPr>
        </p:nvSpPr>
        <p:spPr>
          <a:xfrm>
            <a:off x="316658" y="170409"/>
            <a:ext cx="10058400" cy="1113315"/>
          </a:xfrm>
        </p:spPr>
        <p:txBody>
          <a:bodyPr/>
          <a:lstStyle/>
          <a:p>
            <a:r>
              <a:rPr lang="es-ES_tradnl" dirty="0" smtClean="0"/>
              <a:t>Motivación</a:t>
            </a:r>
            <a:endParaRPr lang="es-ES_tradnl" dirty="0"/>
          </a:p>
        </p:txBody>
      </p:sp>
      <p:pic>
        <p:nvPicPr>
          <p:cNvPr id="13" name="Imagen 12">
            <a:extLst>
              <a:ext uri="{FF2B5EF4-FFF2-40B4-BE49-F238E27FC236}">
                <a16:creationId xmlns="" xmlns:a16="http://schemas.microsoft.com/office/drawing/2014/main" id="{6B16DA35-812A-481B-B353-566446A09CE1}"/>
              </a:ext>
            </a:extLst>
          </p:cNvPr>
          <p:cNvPicPr>
            <a:picLocks noChangeAspect="1"/>
          </p:cNvPicPr>
          <p:nvPr/>
        </p:nvPicPr>
        <p:blipFill>
          <a:blip r:embed="rId3"/>
          <a:stretch>
            <a:fillRect/>
          </a:stretch>
        </p:blipFill>
        <p:spPr>
          <a:xfrm>
            <a:off x="177721" y="1459681"/>
            <a:ext cx="4675621" cy="2774650"/>
          </a:xfrm>
          <a:prstGeom prst="rect">
            <a:avLst/>
          </a:prstGeom>
        </p:spPr>
      </p:pic>
      <p:pic>
        <p:nvPicPr>
          <p:cNvPr id="9" name="Imagen 8">
            <a:extLst>
              <a:ext uri="{FF2B5EF4-FFF2-40B4-BE49-F238E27FC236}">
                <a16:creationId xmlns="" xmlns:a16="http://schemas.microsoft.com/office/drawing/2014/main" id="{2510FD8E-710E-45CF-891C-CC3AA417FFEE}"/>
              </a:ext>
            </a:extLst>
          </p:cNvPr>
          <p:cNvPicPr>
            <a:picLocks noChangeAspect="1"/>
          </p:cNvPicPr>
          <p:nvPr/>
        </p:nvPicPr>
        <p:blipFill>
          <a:blip r:embed="rId4"/>
          <a:stretch>
            <a:fillRect/>
          </a:stretch>
        </p:blipFill>
        <p:spPr>
          <a:xfrm>
            <a:off x="4672956" y="26504"/>
            <a:ext cx="4540300" cy="3020651"/>
          </a:xfrm>
          <a:prstGeom prst="rect">
            <a:avLst/>
          </a:prstGeom>
        </p:spPr>
      </p:pic>
      <p:pic>
        <p:nvPicPr>
          <p:cNvPr id="11" name="Imagen 10">
            <a:extLst>
              <a:ext uri="{FF2B5EF4-FFF2-40B4-BE49-F238E27FC236}">
                <a16:creationId xmlns="" xmlns:a16="http://schemas.microsoft.com/office/drawing/2014/main" id="{075411B4-45E8-4176-A8FB-91FC8BE6BB60}"/>
              </a:ext>
            </a:extLst>
          </p:cNvPr>
          <p:cNvPicPr>
            <a:picLocks noChangeAspect="1"/>
          </p:cNvPicPr>
          <p:nvPr/>
        </p:nvPicPr>
        <p:blipFill>
          <a:blip r:embed="rId5"/>
          <a:stretch>
            <a:fillRect/>
          </a:stretch>
        </p:blipFill>
        <p:spPr>
          <a:xfrm>
            <a:off x="6881977" y="1576779"/>
            <a:ext cx="5102756" cy="3289380"/>
          </a:xfrm>
          <a:prstGeom prst="rect">
            <a:avLst/>
          </a:prstGeom>
        </p:spPr>
      </p:pic>
      <p:pic>
        <p:nvPicPr>
          <p:cNvPr id="15" name="Imagen 14">
            <a:extLst>
              <a:ext uri="{FF2B5EF4-FFF2-40B4-BE49-F238E27FC236}">
                <a16:creationId xmlns="" xmlns:a16="http://schemas.microsoft.com/office/drawing/2014/main" id="{CF9AB533-9884-4789-B83A-8597D8F3801D}"/>
              </a:ext>
            </a:extLst>
          </p:cNvPr>
          <p:cNvPicPr>
            <a:picLocks noChangeAspect="1"/>
          </p:cNvPicPr>
          <p:nvPr/>
        </p:nvPicPr>
        <p:blipFill rotWithShape="1">
          <a:blip r:embed="rId6"/>
          <a:srcRect b="27930"/>
          <a:stretch/>
        </p:blipFill>
        <p:spPr>
          <a:xfrm>
            <a:off x="5078576" y="4122748"/>
            <a:ext cx="5191859" cy="2153962"/>
          </a:xfrm>
          <a:prstGeom prst="rect">
            <a:avLst/>
          </a:prstGeom>
        </p:spPr>
      </p:pic>
      <p:sp>
        <p:nvSpPr>
          <p:cNvPr id="23" name="Rectángulo: esquinas redondeadas 22">
            <a:extLst>
              <a:ext uri="{FF2B5EF4-FFF2-40B4-BE49-F238E27FC236}">
                <a16:creationId xmlns="" xmlns:a16="http://schemas.microsoft.com/office/drawing/2014/main" id="{9CFA7203-D470-4278-BFFA-89DCA3DB2817}"/>
              </a:ext>
            </a:extLst>
          </p:cNvPr>
          <p:cNvSpPr/>
          <p:nvPr/>
        </p:nvSpPr>
        <p:spPr>
          <a:xfrm>
            <a:off x="7628185" y="1059306"/>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Rectángulo: esquinas redondeadas 23">
            <a:extLst>
              <a:ext uri="{FF2B5EF4-FFF2-40B4-BE49-F238E27FC236}">
                <a16:creationId xmlns="" xmlns:a16="http://schemas.microsoft.com/office/drawing/2014/main" id="{041D8ABD-A193-487A-8169-F2D18C813A25}"/>
              </a:ext>
            </a:extLst>
          </p:cNvPr>
          <p:cNvSpPr/>
          <p:nvPr/>
        </p:nvSpPr>
        <p:spPr>
          <a:xfrm>
            <a:off x="3109452" y="2491180"/>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Rectángulo: esquinas redondeadas 24">
            <a:extLst>
              <a:ext uri="{FF2B5EF4-FFF2-40B4-BE49-F238E27FC236}">
                <a16:creationId xmlns="" xmlns:a16="http://schemas.microsoft.com/office/drawing/2014/main" id="{CEC84374-258D-41BB-A1DB-816BBC2B47C3}"/>
              </a:ext>
            </a:extLst>
          </p:cNvPr>
          <p:cNvSpPr/>
          <p:nvPr/>
        </p:nvSpPr>
        <p:spPr>
          <a:xfrm>
            <a:off x="3258966" y="5218413"/>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Rectángulo: esquinas redondeadas 25">
            <a:extLst>
              <a:ext uri="{FF2B5EF4-FFF2-40B4-BE49-F238E27FC236}">
                <a16:creationId xmlns="" xmlns:a16="http://schemas.microsoft.com/office/drawing/2014/main" id="{C7E7C9CC-3758-46B2-834E-DDC787C80A53}"/>
              </a:ext>
            </a:extLst>
          </p:cNvPr>
          <p:cNvSpPr/>
          <p:nvPr/>
        </p:nvSpPr>
        <p:spPr>
          <a:xfrm>
            <a:off x="10270435" y="2742607"/>
            <a:ext cx="1698999"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Rectángulo: esquinas redondeadas 26">
            <a:extLst>
              <a:ext uri="{FF2B5EF4-FFF2-40B4-BE49-F238E27FC236}">
                <a16:creationId xmlns="" xmlns:a16="http://schemas.microsoft.com/office/drawing/2014/main" id="{0150DD85-2742-4675-8191-35399D9C4EAE}"/>
              </a:ext>
            </a:extLst>
          </p:cNvPr>
          <p:cNvSpPr/>
          <p:nvPr/>
        </p:nvSpPr>
        <p:spPr>
          <a:xfrm>
            <a:off x="8425373" y="5218413"/>
            <a:ext cx="1737012"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 name="Marcador de número de diapositiva 2">
            <a:extLst>
              <a:ext uri="{FF2B5EF4-FFF2-40B4-BE49-F238E27FC236}">
                <a16:creationId xmlns="" xmlns:a16="http://schemas.microsoft.com/office/drawing/2014/main" id="{6FF5FE96-7A9C-4297-9B4D-6B3BBEA642C7}"/>
              </a:ext>
            </a:extLst>
          </p:cNvPr>
          <p:cNvSpPr>
            <a:spLocks noGrp="1"/>
          </p:cNvSpPr>
          <p:nvPr>
            <p:ph type="sldNum" sz="quarter" idx="12"/>
          </p:nvPr>
        </p:nvSpPr>
        <p:spPr/>
        <p:txBody>
          <a:bodyPr/>
          <a:lstStyle/>
          <a:p>
            <a:fld id="{4FAB73BC-B049-4115-A692-8D63A059BFB8}" type="slidenum">
              <a:rPr lang="en-US" sz="1600" smtClean="0"/>
              <a:t>24</a:t>
            </a:fld>
            <a:endParaRPr lang="en-US" sz="1600" dirty="0"/>
          </a:p>
        </p:txBody>
      </p:sp>
      <p:sp>
        <p:nvSpPr>
          <p:cNvPr id="4" name="Rectángulo 3"/>
          <p:cNvSpPr/>
          <p:nvPr/>
        </p:nvSpPr>
        <p:spPr>
          <a:xfrm>
            <a:off x="316657" y="6457134"/>
            <a:ext cx="9845727" cy="400110"/>
          </a:xfrm>
          <a:prstGeom prst="rect">
            <a:avLst/>
          </a:prstGeom>
        </p:spPr>
        <p:txBody>
          <a:bodyPr wrap="square">
            <a:spAutoFit/>
          </a:bodyPr>
          <a:lstStyle/>
          <a:p>
            <a:r>
              <a:rPr lang="en-US" sz="2000" dirty="0">
                <a:solidFill>
                  <a:schemeClr val="bg1"/>
                </a:solidFill>
              </a:rPr>
              <a:t>Who is suitable to </a:t>
            </a:r>
            <a:r>
              <a:rPr lang="en-US" sz="2000">
                <a:solidFill>
                  <a:schemeClr val="bg1"/>
                </a:solidFill>
              </a:rPr>
              <a:t>be </a:t>
            </a:r>
            <a:r>
              <a:rPr lang="en-US" sz="2000" smtClean="0">
                <a:solidFill>
                  <a:schemeClr val="bg1"/>
                </a:solidFill>
              </a:rPr>
              <a:t>followed-back when </a:t>
            </a:r>
            <a:r>
              <a:rPr lang="en-US" sz="2000" dirty="0">
                <a:solidFill>
                  <a:schemeClr val="bg1"/>
                </a:solidFill>
              </a:rPr>
              <a:t>you are a Tweeter interested in politics</a:t>
            </a:r>
            <a:endParaRPr lang="en-US" sz="2000" dirty="0">
              <a:solidFill>
                <a:schemeClr val="bg1"/>
              </a:solidFill>
            </a:endParaRPr>
          </a:p>
        </p:txBody>
      </p:sp>
    </p:spTree>
    <p:extLst>
      <p:ext uri="{BB962C8B-B14F-4D97-AF65-F5344CB8AC3E}">
        <p14:creationId xmlns:p14="http://schemas.microsoft.com/office/powerpoint/2010/main" val="2394613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E15E03-229A-4EEE-9481-C9ED9B8BD090}"/>
              </a:ext>
            </a:extLst>
          </p:cNvPr>
          <p:cNvSpPr>
            <a:spLocks noGrp="1"/>
          </p:cNvSpPr>
          <p:nvPr>
            <p:ph type="title"/>
          </p:nvPr>
        </p:nvSpPr>
        <p:spPr/>
        <p:txBody>
          <a:bodyPr>
            <a:normAutofit/>
          </a:bodyPr>
          <a:lstStyle/>
          <a:p>
            <a:pPr algn="ctr"/>
            <a:r>
              <a:rPr lang="en-US" sz="4000" dirty="0" err="1" smtClean="0"/>
              <a:t>Diseñando</a:t>
            </a:r>
            <a:r>
              <a:rPr lang="en-US" sz="4000" dirty="0" smtClean="0"/>
              <a:t> un Sistema de </a:t>
            </a:r>
            <a:r>
              <a:rPr lang="en-US" sz="4000" dirty="0" err="1" smtClean="0"/>
              <a:t>Recomendaci</a:t>
            </a:r>
            <a:r>
              <a:rPr lang="es-ES" sz="4000" dirty="0" err="1" smtClean="0"/>
              <a:t>ón</a:t>
            </a:r>
            <a:r>
              <a:rPr lang="es-ES" sz="4000" dirty="0" smtClean="0"/>
              <a:t>:</a:t>
            </a:r>
            <a:br>
              <a:rPr lang="es-ES" sz="4000" dirty="0" smtClean="0"/>
            </a:br>
            <a:r>
              <a:rPr lang="en-US" sz="4000" dirty="0" smtClean="0"/>
              <a:t> </a:t>
            </a:r>
            <a:r>
              <a:rPr lang="en-US" sz="4000" dirty="0"/>
              <a:t>following back recommender </a:t>
            </a:r>
            <a:r>
              <a:rPr lang="en-US" sz="4000" dirty="0" smtClean="0"/>
              <a:t>system</a:t>
            </a:r>
            <a:endParaRPr lang="en-US" sz="4000" dirty="0"/>
          </a:p>
        </p:txBody>
      </p:sp>
      <p:sp>
        <p:nvSpPr>
          <p:cNvPr id="3" name="Marcador de contenido 2">
            <a:extLst>
              <a:ext uri="{FF2B5EF4-FFF2-40B4-BE49-F238E27FC236}">
                <a16:creationId xmlns="" xmlns:a16="http://schemas.microsoft.com/office/drawing/2014/main" id="{ACE361DF-E808-4040-B354-C4A6943D745E}"/>
              </a:ext>
            </a:extLst>
          </p:cNvPr>
          <p:cNvSpPr>
            <a:spLocks noGrp="1"/>
          </p:cNvSpPr>
          <p:nvPr>
            <p:ph idx="1"/>
          </p:nvPr>
        </p:nvSpPr>
        <p:spPr>
          <a:xfrm>
            <a:off x="1069848" y="2467033"/>
            <a:ext cx="10058400" cy="3019367"/>
          </a:xfrm>
        </p:spPr>
        <p:txBody>
          <a:bodyPr>
            <a:noAutofit/>
          </a:bodyPr>
          <a:lstStyle/>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1. Method </a:t>
            </a:r>
            <a:r>
              <a:rPr lang="en-US" dirty="0">
                <a:latin typeface="Helvetica" charset="0"/>
                <a:ea typeface="Helvetica" charset="0"/>
                <a:cs typeface="Helvetica" charset="0"/>
              </a:rPr>
              <a:t>to detect Twitter users' </a:t>
            </a:r>
            <a:r>
              <a:rPr lang="en-US" dirty="0" err="1" smtClean="0">
                <a:latin typeface="Helvetica" charset="0"/>
                <a:ea typeface="Helvetica" charset="0"/>
                <a:cs typeface="Helvetica" charset="0"/>
              </a:rPr>
              <a:t>DoIP</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2. Correlation between users</a:t>
            </a:r>
            <a:r>
              <a:rPr lang="en-US" dirty="0">
                <a:latin typeface="Helvetica" charset="0"/>
                <a:ea typeface="Helvetica" charset="0"/>
                <a:cs typeface="Helvetica" charset="0"/>
              </a:rPr>
              <a:t>'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r>
              <a:rPr lang="en-US" dirty="0" smtClean="0">
                <a:latin typeface="Helvetica" charset="0"/>
                <a:ea typeface="Helvetica" charset="0"/>
                <a:cs typeface="Helvetica" charset="0"/>
              </a:rPr>
              <a:t>and their </a:t>
            </a:r>
            <a:r>
              <a:rPr lang="en-US" dirty="0">
                <a:latin typeface="Helvetica" charset="0"/>
                <a:ea typeface="Helvetica" charset="0"/>
                <a:cs typeface="Helvetica" charset="0"/>
              </a:rPr>
              <a:t>Twitter 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3. Experiments </a:t>
            </a:r>
            <a:r>
              <a:rPr lang="en-US" dirty="0">
                <a:latin typeface="Helvetica" charset="0"/>
                <a:ea typeface="Helvetica" charset="0"/>
                <a:cs typeface="Helvetica" charset="0"/>
              </a:rPr>
              <a:t>on real data in the context of politics in </a:t>
            </a:r>
            <a:r>
              <a:rPr lang="en-US" dirty="0" smtClean="0">
                <a:latin typeface="Helvetica" charset="0"/>
                <a:ea typeface="Helvetica" charset="0"/>
                <a:cs typeface="Helvetica" charset="0"/>
              </a:rPr>
              <a:t>Ecuador</a:t>
            </a:r>
            <a:endParaRPr lang="en-US" dirty="0">
              <a:latin typeface="Helvetica" charset="0"/>
              <a:ea typeface="Helvetica" charset="0"/>
              <a:cs typeface="Helvetica" charset="0"/>
            </a:endParaRPr>
          </a:p>
          <a:p>
            <a:pPr marL="0" indent="0">
              <a:buNone/>
            </a:pPr>
            <a:endParaRPr lang="en-US" b="1" i="1" dirty="0" smtClean="0">
              <a:latin typeface="Helvetica" charset="0"/>
              <a:ea typeface="Helvetica" charset="0"/>
              <a:cs typeface="Helvetica" charset="0"/>
            </a:endParaRPr>
          </a:p>
          <a:p>
            <a:pPr marL="0" indent="0">
              <a:buNone/>
            </a:pPr>
            <a:r>
              <a:rPr lang="en-US" b="1" i="1" dirty="0" smtClean="0">
                <a:latin typeface="Helvetica" charset="0"/>
                <a:ea typeface="Helvetica" charset="0"/>
                <a:cs typeface="Helvetica" charset="0"/>
              </a:rPr>
              <a:t>“</a:t>
            </a:r>
            <a:r>
              <a:rPr lang="en-US" b="1" i="1" dirty="0">
                <a:latin typeface="Helvetica" charset="0"/>
                <a:ea typeface="Helvetica" charset="0"/>
                <a:cs typeface="Helvetica" charset="0"/>
              </a:rPr>
              <a:t>friend” </a:t>
            </a:r>
            <a:r>
              <a:rPr lang="en-US" dirty="0">
                <a:latin typeface="Helvetica" charset="0"/>
                <a:ea typeface="Helvetica" charset="0"/>
                <a:cs typeface="Helvetica" charset="0"/>
              </a:rPr>
              <a:t>denotes bidirectional or mutual relationship between two Twitter users</a:t>
            </a:r>
          </a:p>
        </p:txBody>
      </p:sp>
      <p:sp>
        <p:nvSpPr>
          <p:cNvPr id="4" name="Marcador de número de diapositiva 3">
            <a:extLst>
              <a:ext uri="{FF2B5EF4-FFF2-40B4-BE49-F238E27FC236}">
                <a16:creationId xmlns="" xmlns:a16="http://schemas.microsoft.com/office/drawing/2014/main" id="{E3E35886-261F-4B58-8DB5-B629CE65135B}"/>
              </a:ext>
            </a:extLst>
          </p:cNvPr>
          <p:cNvSpPr>
            <a:spLocks noGrp="1"/>
          </p:cNvSpPr>
          <p:nvPr>
            <p:ph type="sldNum" sz="quarter" idx="12"/>
          </p:nvPr>
        </p:nvSpPr>
        <p:spPr/>
        <p:txBody>
          <a:bodyPr/>
          <a:lstStyle/>
          <a:p>
            <a:fld id="{4FAB73BC-B049-4115-A692-8D63A059BFB8}" type="slidenum">
              <a:rPr lang="en-US" sz="1600" smtClean="0"/>
              <a:t>25</a:t>
            </a:fld>
            <a:endParaRPr lang="en-US" sz="1600" dirty="0"/>
          </a:p>
        </p:txBody>
      </p:sp>
    </p:spTree>
    <p:extLst>
      <p:ext uri="{BB962C8B-B14F-4D97-AF65-F5344CB8AC3E}">
        <p14:creationId xmlns:p14="http://schemas.microsoft.com/office/powerpoint/2010/main" val="2548288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8"/>
            <a:ext cx="3200400" cy="2511449"/>
          </a:xfrm>
        </p:spPr>
        <p:txBody>
          <a:bodyPr/>
          <a:lstStyle/>
          <a:p>
            <a:pPr algn="ctr"/>
            <a:r>
              <a:rPr lang="en-US" dirty="0" smtClean="0"/>
              <a:t>M</a:t>
            </a:r>
            <a:r>
              <a:rPr lang="es-ES" dirty="0" smtClean="0"/>
              <a:t>ÉTODO</a:t>
            </a:r>
            <a:endParaRPr lang="en-US" dirty="0"/>
          </a:p>
        </p:txBody>
      </p:sp>
      <p:sp>
        <p:nvSpPr>
          <p:cNvPr id="6" name="Marcador de número de diapositiva 5"/>
          <p:cNvSpPr>
            <a:spLocks noGrp="1"/>
          </p:cNvSpPr>
          <p:nvPr>
            <p:ph type="sldNum" sz="quarter" idx="12"/>
          </p:nvPr>
        </p:nvSpPr>
        <p:spPr>
          <a:xfrm>
            <a:off x="4556502" y="6459785"/>
            <a:ext cx="6655981" cy="365126"/>
          </a:xfrm>
        </p:spPr>
        <p:txBody>
          <a:bodyPr/>
          <a:lstStyle/>
          <a:p>
            <a:r>
              <a:rPr lang="en-US" sz="1600" dirty="0" smtClean="0"/>
              <a:t>Measuring </a:t>
            </a:r>
            <a:r>
              <a:rPr lang="en-US" sz="1600" dirty="0"/>
              <a:t>the extent of Political Participation of Twitter </a:t>
            </a:r>
            <a:r>
              <a:rPr lang="en-US" sz="1600" dirty="0" smtClean="0"/>
              <a:t>Users           </a:t>
            </a:r>
            <a:fld id="{D57F1E4F-1CFF-5643-939E-217C01CDF565}" type="slidenum">
              <a:rPr lang="en-US" sz="1600" smtClean="0"/>
              <a:pPr/>
              <a:t>26</a:t>
            </a:fld>
            <a:endParaRPr lang="en-US" sz="1600" dirty="0"/>
          </a:p>
        </p:txBody>
      </p:sp>
      <p:sp>
        <p:nvSpPr>
          <p:cNvPr id="13" name="CuadroTexto 12"/>
          <p:cNvSpPr txBox="1"/>
          <p:nvPr/>
        </p:nvSpPr>
        <p:spPr>
          <a:xfrm>
            <a:off x="209257" y="3695676"/>
            <a:ext cx="3696286" cy="707886"/>
          </a:xfrm>
          <a:prstGeom prst="rect">
            <a:avLst/>
          </a:prstGeom>
          <a:noFill/>
        </p:spPr>
        <p:txBody>
          <a:bodyPr wrap="square" rtlCol="0">
            <a:spAutoFit/>
          </a:bodyPr>
          <a:lstStyle/>
          <a:p>
            <a:pPr algn="ctr"/>
            <a:r>
              <a:rPr lang="en-US" sz="2000" dirty="0">
                <a:solidFill>
                  <a:schemeClr val="bg1"/>
                </a:solidFill>
              </a:rPr>
              <a:t>Degree of Interest in Politics of a user “</a:t>
            </a:r>
            <a:r>
              <a:rPr lang="en-US" sz="2000" dirty="0" err="1">
                <a:solidFill>
                  <a:schemeClr val="bg1"/>
                </a:solidFill>
              </a:rPr>
              <a:t>DoIP</a:t>
            </a:r>
            <a:r>
              <a:rPr lang="en-US" sz="2000" dirty="0">
                <a:solidFill>
                  <a:schemeClr val="bg1"/>
                </a:solidFill>
              </a:rPr>
              <a:t>” </a:t>
            </a:r>
          </a:p>
        </p:txBody>
      </p:sp>
      <p:sp>
        <p:nvSpPr>
          <p:cNvPr id="14" name="CuadroTexto 13"/>
          <p:cNvSpPr txBox="1"/>
          <p:nvPr/>
        </p:nvSpPr>
        <p:spPr>
          <a:xfrm>
            <a:off x="209257" y="5000681"/>
            <a:ext cx="3448344" cy="707886"/>
          </a:xfrm>
          <a:prstGeom prst="rect">
            <a:avLst/>
          </a:prstGeom>
          <a:noFill/>
        </p:spPr>
        <p:txBody>
          <a:bodyPr wrap="square" rtlCol="0">
            <a:spAutoFit/>
          </a:bodyPr>
          <a:lstStyle/>
          <a:p>
            <a:pPr algn="ctr"/>
            <a:r>
              <a:rPr lang="es-ES_tradnl" sz="2000" dirty="0" smtClean="0">
                <a:solidFill>
                  <a:schemeClr val="bg1"/>
                </a:solidFill>
              </a:rPr>
              <a:t>Similitud de un tweet respecto al ‘</a:t>
            </a:r>
            <a:r>
              <a:rPr lang="es-ES_tradnl" sz="2000" dirty="0" err="1" smtClean="0">
                <a:solidFill>
                  <a:schemeClr val="bg1"/>
                </a:solidFill>
              </a:rPr>
              <a:t>political</a:t>
            </a:r>
            <a:r>
              <a:rPr lang="es-ES_tradnl" sz="2000" dirty="0" smtClean="0">
                <a:solidFill>
                  <a:schemeClr val="bg1"/>
                </a:solidFill>
              </a:rPr>
              <a:t> vector </a:t>
            </a:r>
            <a:r>
              <a:rPr lang="es-ES_tradnl" sz="2000" dirty="0" err="1" smtClean="0">
                <a:solidFill>
                  <a:schemeClr val="bg1"/>
                </a:solidFill>
              </a:rPr>
              <a:t>space</a:t>
            </a:r>
            <a:r>
              <a:rPr lang="es-ES_tradnl" sz="2000" dirty="0" smtClean="0">
                <a:solidFill>
                  <a:schemeClr val="bg1"/>
                </a:solidFill>
              </a:rPr>
              <a:t>’</a:t>
            </a:r>
            <a:endParaRPr lang="es-ES_tradnl" sz="2000" dirty="0">
              <a:solidFill>
                <a:schemeClr val="bg1"/>
              </a:solidFill>
            </a:endParaRPr>
          </a:p>
        </p:txBody>
      </p:sp>
      <p:sp>
        <p:nvSpPr>
          <p:cNvPr id="10" name="Marcador de contenido 2"/>
          <p:cNvSpPr>
            <a:spLocks noGrp="1"/>
          </p:cNvSpPr>
          <p:nvPr>
            <p:ph idx="1"/>
          </p:nvPr>
        </p:nvSpPr>
        <p:spPr>
          <a:xfrm>
            <a:off x="4556502" y="594358"/>
            <a:ext cx="7129220" cy="5865426"/>
          </a:xfrm>
        </p:spPr>
        <p:txBody>
          <a:bodyPr>
            <a:normAutofit/>
          </a:bodyPr>
          <a:lstStyle/>
          <a:p>
            <a:r>
              <a:rPr lang="es-ES_tradnl" sz="2800" dirty="0" smtClean="0">
                <a:latin typeface="Helvetica" charset="0"/>
                <a:ea typeface="Helvetica" charset="0"/>
                <a:cs typeface="Helvetica" charset="0"/>
              </a:rPr>
              <a:t>Método para detectar el </a:t>
            </a:r>
            <a:r>
              <a:rPr lang="es-ES_tradnl" sz="2800" b="1" dirty="0" err="1" smtClean="0">
                <a:latin typeface="Helvetica" charset="0"/>
                <a:ea typeface="Helvetica" charset="0"/>
                <a:cs typeface="Helvetica" charset="0"/>
              </a:rPr>
              <a:t>DoIP</a:t>
            </a:r>
            <a:r>
              <a:rPr lang="es-ES_tradnl" sz="2800" b="1" dirty="0" smtClean="0">
                <a:latin typeface="Helvetica" charset="0"/>
                <a:ea typeface="Helvetica" charset="0"/>
                <a:cs typeface="Helvetica" charset="0"/>
              </a:rPr>
              <a:t> </a:t>
            </a:r>
            <a:r>
              <a:rPr lang="es-ES_tradnl" sz="2800" dirty="0" smtClean="0">
                <a:latin typeface="Helvetica" charset="0"/>
                <a:ea typeface="Helvetica" charset="0"/>
                <a:cs typeface="Helvetica" charset="0"/>
              </a:rPr>
              <a:t>de los usuarios de Twitter</a:t>
            </a:r>
            <a:endParaRPr lang="es-ES_tradnl" sz="2800" b="1" dirty="0" smtClean="0">
              <a:latin typeface="Helvetica" charset="0"/>
              <a:ea typeface="Helvetica" charset="0"/>
              <a:cs typeface="Helvetica" charset="0"/>
            </a:endParaRPr>
          </a:p>
          <a:p>
            <a:endParaRPr lang="es-ES_tradnl" sz="1300" dirty="0" smtClean="0"/>
          </a:p>
          <a:p>
            <a:pPr lvl="3">
              <a:buClr>
                <a:schemeClr val="accent2"/>
              </a:buClr>
              <a:buFont typeface="Wingdings" charset="2"/>
              <a:buChar char="v"/>
            </a:pPr>
            <a:r>
              <a:rPr lang="es-ES_tradnl" sz="2400" dirty="0" smtClean="0"/>
              <a:t>Word </a:t>
            </a:r>
            <a:r>
              <a:rPr lang="es-ES_tradnl" sz="2400" dirty="0" err="1" smtClean="0"/>
              <a:t>embeddings</a:t>
            </a:r>
            <a:r>
              <a:rPr lang="es-ES_tradnl" sz="2400" dirty="0" smtClean="0"/>
              <a:t> para representar los tweets de los ciudadanos. Calidad de resultados al aplicar word2vec vs </a:t>
            </a:r>
            <a:r>
              <a:rPr lang="es-ES_tradnl" sz="2400" dirty="0" err="1" smtClean="0"/>
              <a:t>Glove</a:t>
            </a:r>
            <a:r>
              <a:rPr lang="es-ES_tradnl" sz="2400" dirty="0" smtClean="0"/>
              <a:t>.</a:t>
            </a:r>
            <a:endParaRPr lang="es-ES_tradnl" sz="800" dirty="0" smtClean="0">
              <a:latin typeface="Helvetica" charset="0"/>
              <a:ea typeface="Helvetica" charset="0"/>
              <a:cs typeface="Helvetica" charset="0"/>
            </a:endParaRPr>
          </a:p>
          <a:p>
            <a:pPr lvl="3">
              <a:buClr>
                <a:schemeClr val="accent2"/>
              </a:buClr>
              <a:buFont typeface="Wingdings" charset="2"/>
              <a:buChar char="v"/>
            </a:pPr>
            <a:endParaRPr lang="es-ES_tradnl" sz="2400" dirty="0" smtClean="0"/>
          </a:p>
          <a:p>
            <a:pPr lvl="3">
              <a:buClr>
                <a:schemeClr val="accent2"/>
              </a:buClr>
              <a:buFont typeface="Wingdings" charset="2"/>
              <a:buChar char="v"/>
            </a:pPr>
            <a:r>
              <a:rPr lang="es-ES_tradnl" sz="2400" dirty="0" smtClean="0"/>
              <a:t>Calcular el </a:t>
            </a:r>
            <a:r>
              <a:rPr lang="es-ES_tradnl" sz="2400" dirty="0" err="1" smtClean="0"/>
              <a:t>DoIP</a:t>
            </a:r>
            <a:r>
              <a:rPr lang="es-ES_tradnl" sz="2400" dirty="0" smtClean="0"/>
              <a:t> de los usuarios cuantificando el número de tweets que hablan de política</a:t>
            </a:r>
          </a:p>
          <a:p>
            <a:pPr lvl="3">
              <a:buClr>
                <a:schemeClr val="accent2"/>
              </a:buClr>
              <a:buFont typeface="Wingdings" charset="2"/>
              <a:buChar char="v"/>
            </a:pPr>
            <a:endParaRPr lang="es-ES_tradnl" sz="2400" dirty="0" smtClean="0"/>
          </a:p>
          <a:p>
            <a:pPr marL="566928" lvl="3" indent="0">
              <a:buClr>
                <a:schemeClr val="accent2"/>
              </a:buClr>
              <a:buNone/>
            </a:pPr>
            <a:r>
              <a:rPr lang="es-ES_tradnl" sz="2400" dirty="0" smtClean="0"/>
              <a:t>Para el diseño de las recomendaciones: correlación del </a:t>
            </a:r>
            <a:r>
              <a:rPr lang="es-ES_tradnl" sz="2400" dirty="0" err="1" smtClean="0"/>
              <a:t>DoIP</a:t>
            </a:r>
            <a:r>
              <a:rPr lang="es-ES_tradnl" sz="2400" dirty="0" smtClean="0"/>
              <a:t> de los usuarios con</a:t>
            </a:r>
          </a:p>
          <a:p>
            <a:pPr lvl="3">
              <a:buClr>
                <a:schemeClr val="accent2"/>
              </a:buClr>
              <a:buFont typeface="Arial" charset="0"/>
              <a:buChar char="•"/>
            </a:pPr>
            <a:r>
              <a:rPr lang="es-ES_tradnl" sz="2400" dirty="0" smtClean="0"/>
              <a:t>el </a:t>
            </a:r>
            <a:r>
              <a:rPr lang="es-ES_tradnl" sz="2400" dirty="0" err="1" smtClean="0"/>
              <a:t>DoIP</a:t>
            </a:r>
            <a:r>
              <a:rPr lang="es-ES_tradnl" sz="2400" dirty="0" smtClean="0"/>
              <a:t> de sus &lt;amigos&gt;</a:t>
            </a:r>
            <a:endParaRPr lang="es-ES_tradnl" sz="2400" dirty="0"/>
          </a:p>
        </p:txBody>
      </p:sp>
    </p:spTree>
    <p:extLst>
      <p:ext uri="{BB962C8B-B14F-4D97-AF65-F5344CB8AC3E}">
        <p14:creationId xmlns:p14="http://schemas.microsoft.com/office/powerpoint/2010/main" val="20748710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DoIP</a:t>
            </a:r>
            <a:r>
              <a:rPr lang="en-US" dirty="0" smtClean="0"/>
              <a:t> de los </a:t>
            </a:r>
            <a:r>
              <a:rPr lang="en-US" dirty="0" err="1" smtClean="0"/>
              <a:t>usuarios</a:t>
            </a:r>
            <a:endParaRPr lang="en-US" dirty="0"/>
          </a:p>
        </p:txBody>
      </p:sp>
      <p:graphicFrame>
        <p:nvGraphicFramePr>
          <p:cNvPr id="4" name="Marcador de contenido 3"/>
          <p:cNvGraphicFramePr>
            <a:graphicFrameLocks noGrp="1"/>
          </p:cNvGraphicFramePr>
          <p:nvPr>
            <p:ph idx="1"/>
            <p:extLst>
              <p:ext uri="{D42A27DB-BD31-4B8C-83A1-F6EECF244321}">
                <p14:modId xmlns:p14="http://schemas.microsoft.com/office/powerpoint/2010/main" val="744635571"/>
              </p:ext>
            </p:extLst>
          </p:nvPr>
        </p:nvGraphicFramePr>
        <p:xfrm>
          <a:off x="771499" y="1861761"/>
          <a:ext cx="10058400" cy="4349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631768" y="6335983"/>
            <a:ext cx="10580716" cy="488927"/>
          </a:xfrm>
        </p:spPr>
        <p:txBody>
          <a:bodyPr/>
          <a:lstStyle/>
          <a:p>
            <a:r>
              <a:rPr lang="en-US" sz="1600" dirty="0" smtClean="0"/>
              <a:t>Measuring </a:t>
            </a:r>
            <a:r>
              <a:rPr lang="en-US" sz="1600" dirty="0"/>
              <a:t>the extent of Political Participation of Twitter Users </a:t>
            </a:r>
            <a:r>
              <a:rPr lang="en-US" sz="1600" dirty="0" smtClean="0"/>
              <a:t>                                                                                                 </a:t>
            </a:r>
            <a:fld id="{D57F1E4F-1CFF-5643-939E-217C01CDF565}" type="slidenum">
              <a:rPr lang="en-US" sz="1600" smtClean="0"/>
              <a:pPr/>
              <a:t>27</a:t>
            </a:fld>
            <a:endParaRPr lang="en-US" sz="1600" dirty="0"/>
          </a:p>
        </p:txBody>
      </p:sp>
      <p:sp>
        <p:nvSpPr>
          <p:cNvPr id="5" name="Rectángulo 4"/>
          <p:cNvSpPr/>
          <p:nvPr/>
        </p:nvSpPr>
        <p:spPr>
          <a:xfrm>
            <a:off x="5232161" y="3529773"/>
            <a:ext cx="6251711" cy="830997"/>
          </a:xfrm>
          <a:prstGeom prst="rect">
            <a:avLst/>
          </a:prstGeom>
        </p:spPr>
        <p:txBody>
          <a:bodyPr wrap="none">
            <a:spAutoFit/>
          </a:bodyPr>
          <a:lstStyle/>
          <a:p>
            <a:pPr marL="800100" lvl="1" indent="-342900">
              <a:buFont typeface="Arial" charset="0"/>
              <a:buChar char="•"/>
            </a:pPr>
            <a:r>
              <a:rPr lang="en-US" sz="2400" dirty="0">
                <a:latin typeface="Al Nile" charset="-78"/>
                <a:ea typeface="Al Nile" charset="-78"/>
                <a:cs typeface="Al Nile" charset="-78"/>
              </a:rPr>
              <a:t>Similarity of a Tweet and Cluster </a:t>
            </a:r>
            <a:r>
              <a:rPr lang="en-US" sz="2400" dirty="0" smtClean="0">
                <a:latin typeface="Al Nile" charset="-78"/>
                <a:ea typeface="Al Nile" charset="-78"/>
                <a:cs typeface="Al Nile" charset="-78"/>
              </a:rPr>
              <a:t>Centroids</a:t>
            </a:r>
          </a:p>
          <a:p>
            <a:pPr marL="800100" lvl="1" indent="-342900">
              <a:buFont typeface="Arial" charset="0"/>
              <a:buChar char="•"/>
            </a:pPr>
            <a:r>
              <a:rPr lang="en-US" sz="2400" dirty="0">
                <a:latin typeface="Al Nile" charset="-78"/>
                <a:ea typeface="Al Nile" charset="-78"/>
                <a:cs typeface="Al Nile" charset="-78"/>
              </a:rPr>
              <a:t>User’s </a:t>
            </a:r>
            <a:r>
              <a:rPr lang="en-US" sz="2400" dirty="0" err="1">
                <a:latin typeface="Al Nile" charset="-78"/>
                <a:ea typeface="Al Nile" charset="-78"/>
                <a:cs typeface="Al Nile" charset="-78"/>
              </a:rPr>
              <a:t>DoIP</a:t>
            </a:r>
            <a:r>
              <a:rPr lang="en-US" sz="2400" dirty="0">
                <a:latin typeface="Al Nile" charset="-78"/>
                <a:ea typeface="Al Nile" charset="-78"/>
                <a:cs typeface="Al Nile" charset="-78"/>
              </a:rPr>
              <a:t> Extraction</a:t>
            </a:r>
          </a:p>
        </p:txBody>
      </p:sp>
      <p:sp>
        <p:nvSpPr>
          <p:cNvPr id="6" name="Rectángulo 5"/>
          <p:cNvSpPr/>
          <p:nvPr/>
        </p:nvSpPr>
        <p:spPr>
          <a:xfrm>
            <a:off x="2903175" y="1900356"/>
            <a:ext cx="7586795" cy="1200329"/>
          </a:xfrm>
          <a:prstGeom prst="rect">
            <a:avLst/>
          </a:prstGeom>
        </p:spPr>
        <p:txBody>
          <a:bodyPr wrap="square">
            <a:spAutoFit/>
          </a:bodyPr>
          <a:lstStyle/>
          <a:p>
            <a:pPr marL="800100" lvl="1" indent="-342900">
              <a:buFont typeface="Arial" charset="0"/>
              <a:buChar char="•"/>
            </a:pPr>
            <a:r>
              <a:rPr lang="en-US" sz="2400" dirty="0">
                <a:latin typeface="Al Nile" charset="-78"/>
                <a:ea typeface="Al Nile" charset="-78"/>
                <a:cs typeface="Al Nile" charset="-78"/>
              </a:rPr>
              <a:t>Text Preprocessing</a:t>
            </a:r>
          </a:p>
          <a:p>
            <a:pPr marL="800100" lvl="1" indent="-342900">
              <a:buFont typeface="Arial" charset="0"/>
              <a:buChar char="•"/>
            </a:pPr>
            <a:r>
              <a:rPr lang="en-US" sz="2400" dirty="0" smtClean="0">
                <a:latin typeface="Al Nile" charset="-78"/>
                <a:ea typeface="Al Nile" charset="-78"/>
                <a:cs typeface="Al Nile" charset="-78"/>
              </a:rPr>
              <a:t>Models Training and Performance Comparison</a:t>
            </a:r>
            <a:endParaRPr lang="en-US" sz="2400" dirty="0">
              <a:latin typeface="Al Nile" charset="-78"/>
              <a:ea typeface="Al Nile" charset="-78"/>
              <a:cs typeface="Al Nile" charset="-78"/>
            </a:endParaRPr>
          </a:p>
          <a:p>
            <a:pPr marL="800100" lvl="1" indent="-342900">
              <a:buFont typeface="Arial" charset="0"/>
              <a:buChar char="•"/>
            </a:pPr>
            <a:r>
              <a:rPr lang="en-US" sz="2400" dirty="0">
                <a:latin typeface="Al Nile" charset="-78"/>
                <a:ea typeface="Al Nile" charset="-78"/>
                <a:cs typeface="Al Nile" charset="-78"/>
              </a:rPr>
              <a:t>Clustering and Centroids Extraction</a:t>
            </a:r>
          </a:p>
        </p:txBody>
      </p:sp>
    </p:spTree>
    <p:extLst>
      <p:ext uri="{BB962C8B-B14F-4D97-AF65-F5344CB8AC3E}">
        <p14:creationId xmlns:p14="http://schemas.microsoft.com/office/powerpoint/2010/main" val="11780035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6945D3-7200-416D-89D4-0F64462DCA03}"/>
              </a:ext>
            </a:extLst>
          </p:cNvPr>
          <p:cNvSpPr>
            <a:spLocks noGrp="1"/>
          </p:cNvSpPr>
          <p:nvPr>
            <p:ph type="title"/>
          </p:nvPr>
        </p:nvSpPr>
        <p:spPr>
          <a:xfrm>
            <a:off x="1138988" y="484632"/>
            <a:ext cx="9794055" cy="1180440"/>
          </a:xfrm>
        </p:spPr>
        <p:txBody>
          <a:bodyPr>
            <a:normAutofit fontScale="90000"/>
          </a:bodyPr>
          <a:lstStyle/>
          <a:p>
            <a:r>
              <a:rPr lang="es-ES_tradnl" dirty="0" smtClean="0"/>
              <a:t>Extracción de Word </a:t>
            </a:r>
            <a:r>
              <a:rPr lang="es-ES_tradnl" dirty="0" err="1" smtClean="0"/>
              <a:t>Embeddings</a:t>
            </a:r>
            <a:r>
              <a:rPr lang="es-ES_tradnl" dirty="0" smtClean="0"/>
              <a:t>:</a:t>
            </a:r>
            <a:br>
              <a:rPr lang="es-ES_tradnl" dirty="0" smtClean="0"/>
            </a:br>
            <a:r>
              <a:rPr lang="es-ES_tradnl" dirty="0" smtClean="0"/>
              <a:t>word2vec y </a:t>
            </a:r>
            <a:r>
              <a:rPr lang="es-ES_tradnl" dirty="0" err="1" smtClean="0"/>
              <a:t>Glove</a:t>
            </a:r>
            <a:endParaRPr lang="es-ES_tradnl" dirty="0"/>
          </a:p>
        </p:txBody>
      </p:sp>
      <p:sp>
        <p:nvSpPr>
          <p:cNvPr id="4" name="Marcador de número de diapositiva 3">
            <a:extLst>
              <a:ext uri="{FF2B5EF4-FFF2-40B4-BE49-F238E27FC236}">
                <a16:creationId xmlns:a16="http://schemas.microsoft.com/office/drawing/2014/main" xmlns="" id="{F6B83DD7-45B5-4EA5-A93C-CE497E236DBD}"/>
              </a:ext>
            </a:extLst>
          </p:cNvPr>
          <p:cNvSpPr>
            <a:spLocks noGrp="1"/>
          </p:cNvSpPr>
          <p:nvPr>
            <p:ph type="sldNum" sz="quarter" idx="12"/>
          </p:nvPr>
        </p:nvSpPr>
        <p:spPr>
          <a:xfrm>
            <a:off x="710638" y="6397067"/>
            <a:ext cx="10501846" cy="427843"/>
          </a:xfrm>
        </p:spPr>
        <p:txBody>
          <a:bodyPr/>
          <a:lstStyle/>
          <a:p>
            <a:fld id="{4FAB73BC-B049-4115-A692-8D63A059BFB8}" type="slidenum">
              <a:rPr lang="en-US" sz="1600" smtClean="0"/>
              <a:t>28</a:t>
            </a:fld>
            <a:endParaRPr lang="en-US" sz="1600" dirty="0"/>
          </a:p>
        </p:txBody>
      </p:sp>
      <p:sp>
        <p:nvSpPr>
          <p:cNvPr id="5" name="Rectángulo: esquinas redondeadas 4">
            <a:extLst>
              <a:ext uri="{FF2B5EF4-FFF2-40B4-BE49-F238E27FC236}">
                <a16:creationId xmlns:a16="http://schemas.microsoft.com/office/drawing/2014/main" xmlns="" id="{BE099A47-6367-40B9-B815-49152DA67964}"/>
              </a:ext>
            </a:extLst>
          </p:cNvPr>
          <p:cNvSpPr/>
          <p:nvPr/>
        </p:nvSpPr>
        <p:spPr>
          <a:xfrm>
            <a:off x="1073733" y="1833063"/>
            <a:ext cx="4224298" cy="58309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Task 1: Nearest words to a QUERY</a:t>
            </a:r>
            <a:endParaRPr lang="en-US" dirty="0">
              <a:solidFill>
                <a:schemeClr val="tx1"/>
              </a:solidFill>
              <a:latin typeface="Helvetica" charset="0"/>
              <a:ea typeface="Helvetica" charset="0"/>
              <a:cs typeface="Helvetica" charset="0"/>
            </a:endParaRPr>
          </a:p>
        </p:txBody>
      </p:sp>
      <p:sp>
        <p:nvSpPr>
          <p:cNvPr id="6" name="Rectángulo: esquinas redondeadas 5">
            <a:extLst>
              <a:ext uri="{FF2B5EF4-FFF2-40B4-BE49-F238E27FC236}">
                <a16:creationId xmlns:a16="http://schemas.microsoft.com/office/drawing/2014/main" xmlns="" id="{038BA20C-B7BA-48DC-9FE3-969BDE66B992}"/>
              </a:ext>
            </a:extLst>
          </p:cNvPr>
          <p:cNvSpPr/>
          <p:nvPr/>
        </p:nvSpPr>
        <p:spPr>
          <a:xfrm>
            <a:off x="6856991" y="1850886"/>
            <a:ext cx="4224297" cy="583096"/>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latin typeface="Helvetica" charset="0"/>
                <a:ea typeface="Helvetica" charset="0"/>
                <a:cs typeface="Helvetica" charset="0"/>
              </a:rPr>
              <a:t>Task 2: Solving Analogies</a:t>
            </a:r>
            <a:endParaRPr lang="en-US" dirty="0">
              <a:solidFill>
                <a:schemeClr val="tx1"/>
              </a:solidFill>
              <a:latin typeface="Helvetica" charset="0"/>
              <a:ea typeface="Helvetica" charset="0"/>
              <a:cs typeface="Helvetica" charset="0"/>
            </a:endParaRPr>
          </a:p>
        </p:txBody>
      </p:sp>
      <p:sp>
        <p:nvSpPr>
          <p:cNvPr id="3" name="Rectángulo 2"/>
          <p:cNvSpPr/>
          <p:nvPr/>
        </p:nvSpPr>
        <p:spPr>
          <a:xfrm>
            <a:off x="1073733" y="2458397"/>
            <a:ext cx="3482769" cy="646331"/>
          </a:xfrm>
          <a:prstGeom prst="rect">
            <a:avLst/>
          </a:prstGeom>
        </p:spPr>
        <p:txBody>
          <a:bodyPr wrap="square">
            <a:spAutoFit/>
          </a:bodyPr>
          <a:lstStyle/>
          <a:p>
            <a:r>
              <a:rPr lang="en-US" dirty="0" smtClean="0">
                <a:latin typeface=""/>
              </a:rPr>
              <a:t>Q: dictator</a:t>
            </a:r>
            <a:endParaRPr lang="en-US" dirty="0">
              <a:latin typeface=""/>
            </a:endParaRPr>
          </a:p>
          <a:p>
            <a:pPr marL="285750" indent="-285750">
              <a:buClr>
                <a:schemeClr val="accent2"/>
              </a:buClr>
              <a:buSzPct val="89000"/>
              <a:buFont typeface="Wingdings" charset="2"/>
              <a:buChar char="v"/>
            </a:pPr>
            <a:r>
              <a:rPr lang="en-US" dirty="0" smtClean="0">
                <a:latin typeface=""/>
              </a:rPr>
              <a:t>Tyrant, genocide, criminal</a:t>
            </a:r>
            <a:endParaRPr lang="en-US" dirty="0"/>
          </a:p>
        </p:txBody>
      </p:sp>
      <p:sp>
        <p:nvSpPr>
          <p:cNvPr id="13" name="Rectángulo 12"/>
          <p:cNvSpPr/>
          <p:nvPr/>
        </p:nvSpPr>
        <p:spPr>
          <a:xfrm>
            <a:off x="6856991" y="2563153"/>
            <a:ext cx="2377702" cy="646331"/>
          </a:xfrm>
          <a:prstGeom prst="rect">
            <a:avLst/>
          </a:prstGeom>
        </p:spPr>
        <p:txBody>
          <a:bodyPr wrap="none">
            <a:spAutoFit/>
          </a:bodyPr>
          <a:lstStyle/>
          <a:p>
            <a:r>
              <a:rPr lang="en-US" dirty="0" smtClean="0">
                <a:latin typeface=""/>
              </a:rPr>
              <a:t>If </a:t>
            </a:r>
            <a:r>
              <a:rPr lang="en-US" dirty="0">
                <a:latin typeface=""/>
              </a:rPr>
              <a:t>Donald </a:t>
            </a:r>
            <a:r>
              <a:rPr lang="en-US" dirty="0" smtClean="0">
                <a:latin typeface=""/>
              </a:rPr>
              <a:t>is to </a:t>
            </a:r>
            <a:r>
              <a:rPr lang="en-US" dirty="0">
                <a:latin typeface=""/>
              </a:rPr>
              <a:t>Trump </a:t>
            </a:r>
            <a:endParaRPr lang="en-US" dirty="0" smtClean="0">
              <a:latin typeface=""/>
            </a:endParaRPr>
          </a:p>
          <a:p>
            <a:r>
              <a:rPr lang="en-US" dirty="0" smtClean="0">
                <a:latin typeface=""/>
              </a:rPr>
              <a:t>Then, </a:t>
            </a:r>
            <a:r>
              <a:rPr lang="en-US" dirty="0">
                <a:latin typeface=""/>
              </a:rPr>
              <a:t>C</a:t>
            </a:r>
            <a:r>
              <a:rPr lang="en-US" dirty="0" smtClean="0">
                <a:latin typeface=""/>
              </a:rPr>
              <a:t>linton is to ?</a:t>
            </a:r>
            <a:endParaRPr lang="en-US" dirty="0"/>
          </a:p>
        </p:txBody>
      </p:sp>
      <p:pic>
        <p:nvPicPr>
          <p:cNvPr id="14" name="Imagen 13"/>
          <p:cNvPicPr>
            <a:picLocks noChangeAspect="1"/>
          </p:cNvPicPr>
          <p:nvPr/>
        </p:nvPicPr>
        <p:blipFill>
          <a:blip r:embed="rId3"/>
          <a:stretch>
            <a:fillRect/>
          </a:stretch>
        </p:blipFill>
        <p:spPr>
          <a:xfrm>
            <a:off x="710637" y="3209484"/>
            <a:ext cx="4942310" cy="3082827"/>
          </a:xfrm>
          <a:prstGeom prst="rect">
            <a:avLst/>
          </a:prstGeom>
        </p:spPr>
      </p:pic>
      <p:pic>
        <p:nvPicPr>
          <p:cNvPr id="15" name="Imagen 14"/>
          <p:cNvPicPr>
            <a:picLocks noChangeAspect="1"/>
          </p:cNvPicPr>
          <p:nvPr/>
        </p:nvPicPr>
        <p:blipFill>
          <a:blip r:embed="rId4"/>
          <a:stretch>
            <a:fillRect/>
          </a:stretch>
        </p:blipFill>
        <p:spPr>
          <a:xfrm>
            <a:off x="6409443" y="3218440"/>
            <a:ext cx="5119392" cy="3073871"/>
          </a:xfrm>
          <a:prstGeom prst="rect">
            <a:avLst/>
          </a:prstGeom>
        </p:spPr>
      </p:pic>
    </p:spTree>
    <p:extLst>
      <p:ext uri="{BB962C8B-B14F-4D97-AF65-F5344CB8AC3E}">
        <p14:creationId xmlns:p14="http://schemas.microsoft.com/office/powerpoint/2010/main" val="69717060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665018" y="6439427"/>
            <a:ext cx="10547465" cy="385484"/>
          </a:xfrm>
        </p:spPr>
        <p:txBody>
          <a:bodyPr/>
          <a:lstStyle/>
          <a:p>
            <a:fld id="{6D22F896-40B5-4ADD-8801-0D06FADFA095}" type="slidenum">
              <a:rPr lang="en-US" sz="1600" smtClean="0"/>
              <a:t>29</a:t>
            </a:fld>
            <a:endParaRPr lang="en-US" sz="1600" dirty="0"/>
          </a:p>
        </p:txBody>
      </p:sp>
      <p:sp>
        <p:nvSpPr>
          <p:cNvPr id="3" name="Título 1">
            <a:extLst>
              <a:ext uri="{FF2B5EF4-FFF2-40B4-BE49-F238E27FC236}">
                <a16:creationId xmlns:a16="http://schemas.microsoft.com/office/drawing/2014/main" xmlns="" id="{ED6AA13D-FD80-410A-A48A-9EA5B8A768A8}"/>
              </a:ext>
            </a:extLst>
          </p:cNvPr>
          <p:cNvSpPr txBox="1">
            <a:spLocks/>
          </p:cNvSpPr>
          <p:nvPr/>
        </p:nvSpPr>
        <p:spPr>
          <a:xfrm>
            <a:off x="927652" y="337115"/>
            <a:ext cx="7311622" cy="99404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Ejemplo</a:t>
            </a:r>
            <a:endParaRPr lang="es-ES_tradnl" sz="4000" dirty="0"/>
          </a:p>
        </p:txBody>
      </p:sp>
      <p:pic>
        <p:nvPicPr>
          <p:cNvPr id="4" name="Imagen 3">
            <a:extLst>
              <a:ext uri="{FF2B5EF4-FFF2-40B4-BE49-F238E27FC236}">
                <a16:creationId xmlns:a16="http://schemas.microsoft.com/office/drawing/2014/main" xmlns="" id="{F01348AA-1132-44D2-8720-F5346DCF1A95}"/>
              </a:ext>
            </a:extLst>
          </p:cNvPr>
          <p:cNvPicPr>
            <a:picLocks noChangeAspect="1"/>
          </p:cNvPicPr>
          <p:nvPr/>
        </p:nvPicPr>
        <p:blipFill>
          <a:blip r:embed="rId2"/>
          <a:stretch>
            <a:fillRect/>
          </a:stretch>
        </p:blipFill>
        <p:spPr>
          <a:xfrm>
            <a:off x="783789" y="895111"/>
            <a:ext cx="5421414" cy="5431760"/>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xmlns="" id="{28AD3680-05ED-410D-BBBD-B1CA0ED1175E}"/>
                  </a:ext>
                </a:extLst>
              </p:cNvPr>
              <p:cNvSpPr txBox="1"/>
              <p:nvPr/>
            </p:nvSpPr>
            <p:spPr>
              <a:xfrm>
                <a:off x="1322428" y="2324173"/>
                <a:ext cx="1881925" cy="556434"/>
              </a:xfrm>
              <a:prstGeom prst="rect">
                <a:avLst/>
              </a:prstGeom>
              <a:noFill/>
            </p:spPr>
            <p:txBody>
              <a:bodyPr wrap="none" rtlCol="0">
                <a:spAutoFit/>
              </a:bodyPr>
              <a:lstStyle/>
              <a:p>
                <a:r>
                  <a:rPr lang="en-US" b="1" dirty="0"/>
                  <a:t>Centroid_2: </a:t>
                </a:r>
                <a14:m>
                  <m:oMath xmlns:m="http://schemas.openxmlformats.org/officeDocument/2006/math">
                    <m:sSub>
                      <m:sSubPr>
                        <m:ctrlPr>
                          <a:rPr lang="fr-BE" sz="2800" i="1">
                            <a:latin typeface="Cambria Math" charset="0"/>
                          </a:rPr>
                        </m:ctrlPr>
                      </m:sSubPr>
                      <m:e>
                        <m:r>
                          <a:rPr lang="fr-BE" sz="2800" b="0" i="1" smtClean="0">
                            <a:latin typeface="Cambria Math" panose="02040503050406030204" pitchFamily="18" charset="0"/>
                          </a:rPr>
                          <m:t>𝑐</m:t>
                        </m:r>
                      </m:e>
                      <m:sub>
                        <m:r>
                          <a:rPr lang="fr-BE" sz="2800" b="0" i="1" smtClean="0">
                            <a:latin typeface="Cambria Math" panose="02040503050406030204" pitchFamily="18" charset="0"/>
                          </a:rPr>
                          <m:t>𝑝</m:t>
                        </m:r>
                      </m:sub>
                    </m:sSub>
                  </m:oMath>
                </a14:m>
                <a:endParaRPr lang="en-US" sz="2800" b="1" dirty="0"/>
              </a:p>
            </p:txBody>
          </p:sp>
        </mc:Choice>
        <mc:Fallback xmlns="">
          <p:sp>
            <p:nvSpPr>
              <p:cNvPr id="5" name="CuadroTexto 4">
                <a:extLst>
                  <a:ext uri="{FF2B5EF4-FFF2-40B4-BE49-F238E27FC236}">
                    <a16:creationId xmlns:a16="http://schemas.microsoft.com/office/drawing/2014/main" xmlns="" xmlns:a14="http://schemas.microsoft.com/office/drawing/2010/main" id="{28AD3680-05ED-410D-BBBD-B1CA0ED1175E}"/>
                  </a:ext>
                </a:extLst>
              </p:cNvPr>
              <p:cNvSpPr txBox="1">
                <a:spLocks noRot="1" noChangeAspect="1" noMove="1" noResize="1" noEditPoints="1" noAdjustHandles="1" noChangeArrowheads="1" noChangeShapeType="1" noTextEdit="1"/>
              </p:cNvSpPr>
              <p:nvPr/>
            </p:nvSpPr>
            <p:spPr>
              <a:xfrm>
                <a:off x="1322428" y="2324173"/>
                <a:ext cx="1881925" cy="556434"/>
              </a:xfrm>
              <a:prstGeom prst="rect">
                <a:avLst/>
              </a:prstGeom>
              <a:blipFill rotWithShape="0">
                <a:blip r:embed="rId3"/>
                <a:stretch>
                  <a:fillRect l="-2913" b="-4348"/>
                </a:stretch>
              </a:blipFill>
            </p:spPr>
            <p:txBody>
              <a:bodyPr/>
              <a:lstStyle/>
              <a:p>
                <a:r>
                  <a:rPr lang="en-US">
                    <a:noFill/>
                  </a:rPr>
                  <a:t> </a:t>
                </a:r>
              </a:p>
            </p:txBody>
          </p:sp>
        </mc:Fallback>
      </mc:AlternateContent>
      <p:sp>
        <p:nvSpPr>
          <p:cNvPr id="6" name="CuadroTexto 5">
            <a:extLst>
              <a:ext uri="{FF2B5EF4-FFF2-40B4-BE49-F238E27FC236}">
                <a16:creationId xmlns:a16="http://schemas.microsoft.com/office/drawing/2014/main" xmlns="" id="{3B189C02-0B87-45AD-BB19-EBB0757BE66A}"/>
              </a:ext>
            </a:extLst>
          </p:cNvPr>
          <p:cNvSpPr txBox="1"/>
          <p:nvPr/>
        </p:nvSpPr>
        <p:spPr>
          <a:xfrm>
            <a:off x="1265582" y="4690222"/>
            <a:ext cx="1317990" cy="369332"/>
          </a:xfrm>
          <a:prstGeom prst="rect">
            <a:avLst/>
          </a:prstGeom>
          <a:noFill/>
        </p:spPr>
        <p:txBody>
          <a:bodyPr wrap="none" rtlCol="0">
            <a:spAutoFit/>
          </a:bodyPr>
          <a:lstStyle/>
          <a:p>
            <a:r>
              <a:rPr lang="fr-BE" dirty="0"/>
              <a:t>Centroid_4</a:t>
            </a:r>
            <a:endParaRPr lang="es-ES" dirty="0"/>
          </a:p>
        </p:txBody>
      </p:sp>
      <p:sp>
        <p:nvSpPr>
          <p:cNvPr id="7" name="CuadroTexto 6">
            <a:extLst>
              <a:ext uri="{FF2B5EF4-FFF2-40B4-BE49-F238E27FC236}">
                <a16:creationId xmlns:a16="http://schemas.microsoft.com/office/drawing/2014/main" xmlns="" id="{DBFCD9F8-E2F3-4D49-A16A-018B0BDA8F45}"/>
              </a:ext>
            </a:extLst>
          </p:cNvPr>
          <p:cNvSpPr txBox="1"/>
          <p:nvPr/>
        </p:nvSpPr>
        <p:spPr>
          <a:xfrm>
            <a:off x="3777917" y="1683026"/>
            <a:ext cx="1317990" cy="369332"/>
          </a:xfrm>
          <a:prstGeom prst="rect">
            <a:avLst/>
          </a:prstGeom>
          <a:noFill/>
        </p:spPr>
        <p:txBody>
          <a:bodyPr wrap="none" rtlCol="0">
            <a:spAutoFit/>
          </a:bodyPr>
          <a:lstStyle/>
          <a:p>
            <a:r>
              <a:rPr lang="fr-BE" dirty="0"/>
              <a:t>Centroid_1</a:t>
            </a:r>
            <a:endParaRPr lang="es-ES" dirty="0"/>
          </a:p>
        </p:txBody>
      </p:sp>
      <p:sp>
        <p:nvSpPr>
          <p:cNvPr id="8" name="CuadroTexto 7">
            <a:extLst>
              <a:ext uri="{FF2B5EF4-FFF2-40B4-BE49-F238E27FC236}">
                <a16:creationId xmlns:a16="http://schemas.microsoft.com/office/drawing/2014/main" xmlns="" id="{F4A3D3AB-773C-4BE7-A2F6-DA45BC2C10E9}"/>
              </a:ext>
            </a:extLst>
          </p:cNvPr>
          <p:cNvSpPr txBox="1"/>
          <p:nvPr/>
        </p:nvSpPr>
        <p:spPr>
          <a:xfrm>
            <a:off x="4750904" y="3148935"/>
            <a:ext cx="1317990" cy="369332"/>
          </a:xfrm>
          <a:prstGeom prst="rect">
            <a:avLst/>
          </a:prstGeom>
          <a:noFill/>
        </p:spPr>
        <p:txBody>
          <a:bodyPr wrap="none" rtlCol="0">
            <a:spAutoFit/>
          </a:bodyPr>
          <a:lstStyle/>
          <a:p>
            <a:r>
              <a:rPr lang="fr-BE" dirty="0"/>
              <a:t>Centroid_3</a:t>
            </a:r>
            <a:endParaRPr lang="es-ES" dirty="0"/>
          </a:p>
        </p:txBody>
      </p:sp>
      <p:sp>
        <p:nvSpPr>
          <p:cNvPr id="9" name="CuadroTexto 8">
            <a:extLst>
              <a:ext uri="{FF2B5EF4-FFF2-40B4-BE49-F238E27FC236}">
                <a16:creationId xmlns:a16="http://schemas.microsoft.com/office/drawing/2014/main" xmlns="" id="{B41409BA-8EB5-4916-8FA0-952A2F267947}"/>
              </a:ext>
            </a:extLst>
          </p:cNvPr>
          <p:cNvSpPr txBox="1"/>
          <p:nvPr/>
        </p:nvSpPr>
        <p:spPr>
          <a:xfrm>
            <a:off x="3822651" y="4973517"/>
            <a:ext cx="1317990" cy="369332"/>
          </a:xfrm>
          <a:prstGeom prst="rect">
            <a:avLst/>
          </a:prstGeom>
          <a:noFill/>
        </p:spPr>
        <p:txBody>
          <a:bodyPr wrap="none" rtlCol="0">
            <a:spAutoFit/>
          </a:bodyPr>
          <a:lstStyle/>
          <a:p>
            <a:r>
              <a:rPr lang="fr-BE" dirty="0"/>
              <a:t>Centroid_5</a:t>
            </a:r>
            <a:endParaRPr lang="es-ES" dirty="0"/>
          </a:p>
        </p:txBody>
      </p:sp>
      <p:sp>
        <p:nvSpPr>
          <p:cNvPr id="10" name="CuadroTexto 9">
            <a:extLst>
              <a:ext uri="{FF2B5EF4-FFF2-40B4-BE49-F238E27FC236}">
                <a16:creationId xmlns:a16="http://schemas.microsoft.com/office/drawing/2014/main" xmlns="" id="{B30A6961-4092-46B6-885D-4A22048B43D9}"/>
              </a:ext>
            </a:extLst>
          </p:cNvPr>
          <p:cNvSpPr txBox="1"/>
          <p:nvPr/>
        </p:nvSpPr>
        <p:spPr>
          <a:xfrm>
            <a:off x="6788453" y="1098963"/>
            <a:ext cx="5218095" cy="400110"/>
          </a:xfrm>
          <a:prstGeom prst="rect">
            <a:avLst/>
          </a:prstGeom>
          <a:noFill/>
        </p:spPr>
        <p:txBody>
          <a:bodyPr wrap="none" rtlCol="0">
            <a:spAutoFit/>
          </a:bodyPr>
          <a:lstStyle/>
          <a:p>
            <a:r>
              <a:rPr lang="es-ES_tradnl" sz="2000" i="1" dirty="0" smtClean="0">
                <a:latin typeface="Helvetica" charset="0"/>
                <a:ea typeface="Helvetica" charset="0"/>
                <a:cs typeface="Helvetica" charset="0"/>
              </a:rPr>
              <a:t>t = ‘Soplan vientos de cambio para el país...’</a:t>
            </a:r>
            <a:endParaRPr lang="es-ES_tradnl"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xmlns="" id="{41CEEAD4-66FC-4538-9E73-6CC9DE905303}"/>
                  </a:ext>
                </a:extLst>
              </p:cNvPr>
              <p:cNvSpPr txBox="1"/>
              <p:nvPr/>
            </p:nvSpPr>
            <p:spPr>
              <a:xfrm>
                <a:off x="7282415" y="1665391"/>
                <a:ext cx="5088834" cy="427618"/>
              </a:xfrm>
              <a:prstGeom prst="rect">
                <a:avLst/>
              </a:prstGeom>
              <a:noFill/>
            </p:spPr>
            <p:txBody>
              <a:bodyPr wrap="square" rtlCol="0">
                <a:spAutoFit/>
              </a:bodyPr>
              <a:lstStyle/>
              <a:p>
                <a:r>
                  <a:rPr lang="es-ES_tradnl" sz="2000" b="1" dirty="0" smtClean="0">
                    <a:latin typeface="Helvetica" charset="0"/>
                    <a:ea typeface="Helvetica" charset="0"/>
                    <a:cs typeface="Helvetica" charset="0"/>
                  </a:rPr>
                  <a:t>¿Cuál es la similitud de t y</a:t>
                </a:r>
                <a14:m>
                  <m:oMath xmlns:m="http://schemas.openxmlformats.org/officeDocument/2006/math">
                    <m:r>
                      <a:rPr lang="es-ES_tradnl" sz="2000" b="1" i="0" smtClean="0">
                        <a:latin typeface="Cambria Math" charset="0"/>
                        <a:ea typeface="Helvetica" charset="0"/>
                        <a:cs typeface="Helvetica" charset="0"/>
                      </a:rPr>
                      <m:t> </m:t>
                    </m:r>
                    <m:sSub>
                      <m:sSubPr>
                        <m:ctrlPr>
                          <a:rPr lang="es-ES_tradnl" sz="2000" b="1" i="1">
                            <a:latin typeface="Cambria Math" charset="0"/>
                            <a:ea typeface="Helvetica" charset="0"/>
                            <a:cs typeface="Helvetica" charset="0"/>
                          </a:rPr>
                        </m:ctrlPr>
                      </m:sSubPr>
                      <m:e>
                        <m:r>
                          <a:rPr lang="es-ES_tradnl" sz="2000" b="1" i="1" smtClean="0">
                            <a:latin typeface="Cambria Math" charset="0"/>
                            <a:ea typeface="Helvetica" charset="0"/>
                            <a:cs typeface="Helvetica" charset="0"/>
                          </a:rPr>
                          <m:t>𝒄</m:t>
                        </m:r>
                      </m:e>
                      <m:sub>
                        <m:r>
                          <a:rPr lang="es-ES_tradnl" sz="2000" b="1" i="1" smtClean="0">
                            <a:latin typeface="Cambria Math" charset="0"/>
                            <a:ea typeface="Helvetica" charset="0"/>
                            <a:cs typeface="Helvetica" charset="0"/>
                          </a:rPr>
                          <m:t>𝒑</m:t>
                        </m:r>
                      </m:sub>
                    </m:sSub>
                  </m:oMath>
                </a14:m>
                <a:r>
                  <a:rPr lang="es-ES_tradnl" sz="2000" b="1" dirty="0">
                    <a:latin typeface="Helvetica" charset="0"/>
                    <a:ea typeface="Helvetica" charset="0"/>
                    <a:cs typeface="Helvetica" charset="0"/>
                  </a:rPr>
                  <a:t>?</a:t>
                </a:r>
              </a:p>
            </p:txBody>
          </p:sp>
        </mc:Choice>
        <mc:Fallback xmlns="">
          <p:sp>
            <p:nvSpPr>
              <p:cNvPr id="11" name="CuadroTexto 10">
                <a:extLst>
                  <a:ext uri="{FF2B5EF4-FFF2-40B4-BE49-F238E27FC236}">
                    <a16:creationId xmlns="" xmlns:a16="http://schemas.microsoft.com/office/drawing/2014/main" xmlns:a14="http://schemas.microsoft.com/office/drawing/2010/main" id="{41CEEAD4-66FC-4538-9E73-6CC9DE905303}"/>
                  </a:ext>
                </a:extLst>
              </p:cNvPr>
              <p:cNvSpPr txBox="1">
                <a:spLocks noRot="1" noChangeAspect="1" noMove="1" noResize="1" noEditPoints="1" noAdjustHandles="1" noChangeArrowheads="1" noChangeShapeType="1" noTextEdit="1"/>
              </p:cNvSpPr>
              <p:nvPr/>
            </p:nvSpPr>
            <p:spPr>
              <a:xfrm>
                <a:off x="7282415" y="1665391"/>
                <a:ext cx="5088834" cy="427618"/>
              </a:xfrm>
              <a:prstGeom prst="rect">
                <a:avLst/>
              </a:prstGeom>
              <a:blipFill rotWithShape="0">
                <a:blip r:embed="rId4"/>
                <a:stretch>
                  <a:fillRect l="-1319" t="-91429" b="-112857"/>
                </a:stretch>
              </a:blipFill>
            </p:spPr>
            <p:txBody>
              <a:bodyPr/>
              <a:lstStyle/>
              <a:p>
                <a:r>
                  <a:rPr lang="en-US">
                    <a:noFill/>
                  </a:rPr>
                  <a:t> </a:t>
                </a:r>
              </a:p>
            </p:txBody>
          </p:sp>
        </mc:Fallback>
      </mc:AlternateContent>
      <p:pic>
        <p:nvPicPr>
          <p:cNvPr id="12" name="Picture 16"/>
          <p:cNvPicPr>
            <a:picLocks noChangeAspect="1"/>
          </p:cNvPicPr>
          <p:nvPr/>
        </p:nvPicPr>
        <p:blipFill>
          <a:blip r:embed="rId5"/>
          <a:stretch>
            <a:fillRect/>
          </a:stretch>
        </p:blipFill>
        <p:spPr>
          <a:xfrm>
            <a:off x="7384568" y="2636163"/>
            <a:ext cx="4342094" cy="809157"/>
          </a:xfrm>
          <a:prstGeom prst="rect">
            <a:avLst/>
          </a:prstGeom>
        </p:spPr>
      </p:pic>
      <p:pic>
        <p:nvPicPr>
          <p:cNvPr id="13" name="Picture 17"/>
          <p:cNvPicPr>
            <a:picLocks noChangeAspect="1"/>
          </p:cNvPicPr>
          <p:nvPr/>
        </p:nvPicPr>
        <p:blipFill>
          <a:blip r:embed="rId6"/>
          <a:stretch>
            <a:fillRect/>
          </a:stretch>
        </p:blipFill>
        <p:spPr>
          <a:xfrm>
            <a:off x="7472825" y="3610991"/>
            <a:ext cx="4158343" cy="706918"/>
          </a:xfrm>
          <a:prstGeom prst="rect">
            <a:avLst/>
          </a:prstGeom>
        </p:spPr>
      </p:pic>
      <p:pic>
        <p:nvPicPr>
          <p:cNvPr id="14" name="Picture 18"/>
          <p:cNvPicPr>
            <a:picLocks noChangeAspect="1"/>
          </p:cNvPicPr>
          <p:nvPr/>
        </p:nvPicPr>
        <p:blipFill rotWithShape="1">
          <a:blip r:embed="rId7"/>
          <a:srcRect t="363" r="45779" b="1"/>
          <a:stretch/>
        </p:blipFill>
        <p:spPr>
          <a:xfrm>
            <a:off x="7586317" y="4377661"/>
            <a:ext cx="3724811" cy="816153"/>
          </a:xfrm>
          <a:prstGeom prst="rect">
            <a:avLst/>
          </a:prstGeom>
        </p:spPr>
      </p:pic>
      <p:pic>
        <p:nvPicPr>
          <p:cNvPr id="15" name="Picture 19"/>
          <p:cNvPicPr>
            <a:picLocks noChangeAspect="1"/>
          </p:cNvPicPr>
          <p:nvPr/>
        </p:nvPicPr>
        <p:blipFill>
          <a:blip r:embed="rId8"/>
          <a:stretch>
            <a:fillRect/>
          </a:stretch>
        </p:blipFill>
        <p:spPr>
          <a:xfrm>
            <a:off x="9244065" y="5079757"/>
            <a:ext cx="2746059" cy="555054"/>
          </a:xfrm>
          <a:prstGeom prst="rect">
            <a:avLst/>
          </a:prstGeom>
        </p:spPr>
      </p:pic>
      <p:sp>
        <p:nvSpPr>
          <p:cNvPr id="16"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7" y="2878393"/>
            <a:ext cx="420041" cy="400110"/>
          </a:xfrm>
          <a:prstGeom prst="rect">
            <a:avLst/>
          </a:prstGeom>
          <a:noFill/>
        </p:spPr>
        <p:txBody>
          <a:bodyPr wrap="square" rtlCol="0">
            <a:spAutoFit/>
          </a:bodyPr>
          <a:lstStyle/>
          <a:p>
            <a:r>
              <a:rPr lang="en-GB" sz="2000" dirty="0" smtClean="0">
                <a:latin typeface="Helvetica" charset="0"/>
                <a:ea typeface="Helvetica" charset="0"/>
                <a:cs typeface="Helvetica" charset="0"/>
              </a:rPr>
              <a:t>1.</a:t>
            </a:r>
            <a:endParaRPr lang="en-US" sz="2000" dirty="0">
              <a:latin typeface="Helvetica" charset="0"/>
              <a:ea typeface="Helvetica" charset="0"/>
              <a:cs typeface="Helvetica" charset="0"/>
            </a:endParaRPr>
          </a:p>
        </p:txBody>
      </p:sp>
      <p:sp>
        <p:nvSpPr>
          <p:cNvPr id="17"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3784480"/>
            <a:ext cx="420041" cy="400110"/>
          </a:xfrm>
          <a:prstGeom prst="rect">
            <a:avLst/>
          </a:prstGeom>
          <a:noFill/>
        </p:spPr>
        <p:txBody>
          <a:bodyPr wrap="square" rtlCol="0">
            <a:spAutoFit/>
          </a:bodyPr>
          <a:lstStyle/>
          <a:p>
            <a:r>
              <a:rPr lang="en-GB" sz="2000" dirty="0">
                <a:latin typeface="Helvetica" charset="0"/>
                <a:ea typeface="Helvetica" charset="0"/>
                <a:cs typeface="Helvetica" charset="0"/>
              </a:rPr>
              <a:t>2</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
        <p:nvSpPr>
          <p:cNvPr id="18"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4585683"/>
            <a:ext cx="420041" cy="400110"/>
          </a:xfrm>
          <a:prstGeom prst="rect">
            <a:avLst/>
          </a:prstGeom>
          <a:noFill/>
        </p:spPr>
        <p:txBody>
          <a:bodyPr wrap="square" rtlCol="0">
            <a:spAutoFit/>
          </a:bodyPr>
          <a:lstStyle/>
          <a:p>
            <a:r>
              <a:rPr lang="en-GB" sz="2000">
                <a:latin typeface="Helvetica" charset="0"/>
                <a:ea typeface="Helvetica" charset="0"/>
                <a:cs typeface="Helvetica" charset="0"/>
              </a:rPr>
              <a:t>3</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20304880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r>
              <a:rPr lang="en-US" sz="1600" dirty="0" err="1" smtClean="0"/>
              <a:t>Motivaci</a:t>
            </a:r>
            <a:r>
              <a:rPr lang="es-ES" sz="1600" dirty="0" err="1" smtClean="0"/>
              <a:t>ón</a:t>
            </a:r>
            <a:r>
              <a:rPr lang="en-US" sz="1600" dirty="0" smtClean="0"/>
              <a:t>                                                                                                                                                                                                     </a:t>
            </a:r>
            <a:fld id="{5C8A0B6C-2F0D-9146-B965-5B2E4517E27B}" type="slidenum">
              <a:rPr lang="en-US" sz="1600" smtClean="0"/>
              <a:t>3</a:t>
            </a:fld>
            <a:endParaRPr lang="en-US" sz="1600" dirty="0"/>
          </a:p>
        </p:txBody>
      </p:sp>
      <p:sp>
        <p:nvSpPr>
          <p:cNvPr id="6" name="Título 1"/>
          <p:cNvSpPr txBox="1">
            <a:spLocks/>
          </p:cNvSpPr>
          <p:nvPr/>
        </p:nvSpPr>
        <p:spPr>
          <a:xfrm>
            <a:off x="498070" y="354138"/>
            <a:ext cx="1102253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Las Redes Sociales, imposible ignorarlas</a:t>
            </a:r>
            <a:r>
              <a:rPr lang="mr-IN" dirty="0" smtClean="0"/>
              <a:t>…</a:t>
            </a:r>
            <a:endParaRPr lang="es-ES_tradnl" b="1" dirty="0"/>
          </a:p>
        </p:txBody>
      </p:sp>
      <p:pic>
        <p:nvPicPr>
          <p:cNvPr id="5" name="Imagen 4"/>
          <p:cNvPicPr>
            <a:picLocks noChangeAspect="1"/>
          </p:cNvPicPr>
          <p:nvPr/>
        </p:nvPicPr>
        <p:blipFill>
          <a:blip r:embed="rId3"/>
          <a:stretch>
            <a:fillRect/>
          </a:stretch>
        </p:blipFill>
        <p:spPr>
          <a:xfrm>
            <a:off x="636813" y="1207982"/>
            <a:ext cx="3050721" cy="4868827"/>
          </a:xfrm>
          <a:prstGeom prst="rect">
            <a:avLst/>
          </a:prstGeom>
        </p:spPr>
      </p:pic>
      <p:sp>
        <p:nvSpPr>
          <p:cNvPr id="4" name="Rectángulo 3"/>
          <p:cNvSpPr/>
          <p:nvPr/>
        </p:nvSpPr>
        <p:spPr>
          <a:xfrm>
            <a:off x="3809948" y="1155106"/>
            <a:ext cx="8142566" cy="4493538"/>
          </a:xfrm>
          <a:prstGeom prst="rect">
            <a:avLst/>
          </a:prstGeom>
        </p:spPr>
        <p:txBody>
          <a:bodyPr wrap="square">
            <a:spAutoFit/>
          </a:bodyPr>
          <a:lstStyle/>
          <a:p>
            <a:pPr>
              <a:buClr>
                <a:schemeClr val="accent2"/>
              </a:buClr>
            </a:pPr>
            <a:r>
              <a:rPr lang="en-US" sz="2200" dirty="0" smtClean="0">
                <a:solidFill>
                  <a:srgbClr val="191919"/>
                </a:solidFill>
              </a:rPr>
              <a:t>En Twitter:</a:t>
            </a:r>
          </a:p>
          <a:p>
            <a:pPr marL="742950" lvl="1" indent="-285750">
              <a:buClr>
                <a:schemeClr val="accent2"/>
              </a:buClr>
              <a:buFont typeface="Arial" charset="0"/>
              <a:buChar char="•"/>
            </a:pPr>
            <a:r>
              <a:rPr lang="en-US" sz="2200" dirty="0" smtClean="0">
                <a:solidFill>
                  <a:srgbClr val="191919"/>
                </a:solidFill>
              </a:rPr>
              <a:t>El </a:t>
            </a:r>
            <a:r>
              <a:rPr lang="en-US" sz="2200" dirty="0">
                <a:solidFill>
                  <a:srgbClr val="191919"/>
                </a:solidFill>
              </a:rPr>
              <a:t>primer tweet </a:t>
            </a:r>
            <a:r>
              <a:rPr lang="en-US" sz="2200" dirty="0" err="1">
                <a:solidFill>
                  <a:srgbClr val="191919"/>
                </a:solidFill>
              </a:rPr>
              <a:t>fue</a:t>
            </a:r>
            <a:r>
              <a:rPr lang="en-US" sz="2200" dirty="0">
                <a:solidFill>
                  <a:srgbClr val="191919"/>
                </a:solidFill>
              </a:rPr>
              <a:t> </a:t>
            </a:r>
            <a:r>
              <a:rPr lang="en-US" sz="2200" dirty="0" err="1">
                <a:solidFill>
                  <a:srgbClr val="191919"/>
                </a:solidFill>
              </a:rPr>
              <a:t>enviado</a:t>
            </a:r>
            <a:r>
              <a:rPr lang="en-US" sz="2200" dirty="0">
                <a:solidFill>
                  <a:srgbClr val="191919"/>
                </a:solidFill>
              </a:rPr>
              <a:t> el 21 de </a:t>
            </a:r>
            <a:r>
              <a:rPr lang="en-US" sz="2200" dirty="0" err="1">
                <a:solidFill>
                  <a:srgbClr val="191919"/>
                </a:solidFill>
              </a:rPr>
              <a:t>marzo</a:t>
            </a:r>
            <a:r>
              <a:rPr lang="en-US" sz="2200" dirty="0">
                <a:solidFill>
                  <a:srgbClr val="191919"/>
                </a:solidFill>
              </a:rPr>
              <a:t> de 2006 </a:t>
            </a:r>
            <a:r>
              <a:rPr lang="en-US" sz="2200" dirty="0" err="1">
                <a:solidFill>
                  <a:srgbClr val="191919"/>
                </a:solidFill>
              </a:rPr>
              <a:t>por</a:t>
            </a:r>
            <a:r>
              <a:rPr lang="en-US" sz="2200" dirty="0">
                <a:solidFill>
                  <a:srgbClr val="191919"/>
                </a:solidFill>
              </a:rPr>
              <a:t> Jack Dorsey, el </a:t>
            </a:r>
            <a:r>
              <a:rPr lang="en-US" sz="2200" dirty="0" err="1">
                <a:solidFill>
                  <a:srgbClr val="191919"/>
                </a:solidFill>
              </a:rPr>
              <a:t>creador</a:t>
            </a:r>
            <a:r>
              <a:rPr lang="en-US" sz="2200" dirty="0">
                <a:solidFill>
                  <a:srgbClr val="191919"/>
                </a:solidFill>
              </a:rPr>
              <a:t> de Twitter. </a:t>
            </a:r>
            <a:endParaRPr lang="en-US" sz="2200" dirty="0" smtClean="0">
              <a:solidFill>
                <a:srgbClr val="191919"/>
              </a:solidFill>
            </a:endParaRPr>
          </a:p>
          <a:p>
            <a:pPr marL="742950" lvl="1" indent="-285750">
              <a:buClr>
                <a:schemeClr val="accent2"/>
              </a:buClr>
              <a:buFont typeface="Arial" charset="0"/>
              <a:buChar char="•"/>
            </a:pPr>
            <a:r>
              <a:rPr lang="en-US" sz="2200" dirty="0" err="1" smtClean="0">
                <a:solidFill>
                  <a:srgbClr val="191919"/>
                </a:solidFill>
              </a:rPr>
              <a:t>Llevó</a:t>
            </a:r>
            <a:r>
              <a:rPr lang="en-US" sz="2200" dirty="0" smtClean="0">
                <a:solidFill>
                  <a:srgbClr val="191919"/>
                </a:solidFill>
              </a:rPr>
              <a:t> </a:t>
            </a:r>
            <a:r>
              <a:rPr lang="en-US" sz="2200" dirty="0" err="1">
                <a:solidFill>
                  <a:srgbClr val="191919"/>
                </a:solidFill>
              </a:rPr>
              <a:t>más</a:t>
            </a:r>
            <a:r>
              <a:rPr lang="en-US" sz="2200" dirty="0">
                <a:solidFill>
                  <a:srgbClr val="191919"/>
                </a:solidFill>
              </a:rPr>
              <a:t> de </a:t>
            </a:r>
            <a:r>
              <a:rPr lang="en-US" sz="2200" dirty="0" err="1">
                <a:solidFill>
                  <a:srgbClr val="191919"/>
                </a:solidFill>
              </a:rPr>
              <a:t>tres</a:t>
            </a:r>
            <a:r>
              <a:rPr lang="en-US" sz="2200" dirty="0">
                <a:solidFill>
                  <a:srgbClr val="191919"/>
                </a:solidFill>
              </a:rPr>
              <a:t> </a:t>
            </a:r>
            <a:r>
              <a:rPr lang="en-US" sz="2200" dirty="0" err="1">
                <a:solidFill>
                  <a:srgbClr val="191919"/>
                </a:solidFill>
              </a:rPr>
              <a:t>años</a:t>
            </a:r>
            <a:r>
              <a:rPr lang="en-US" sz="2200" dirty="0">
                <a:solidFill>
                  <a:srgbClr val="191919"/>
                </a:solidFill>
              </a:rPr>
              <a:t>, hasta finales de mayo de 2009, </a:t>
            </a:r>
            <a:r>
              <a:rPr lang="en-US" sz="2200" dirty="0" err="1">
                <a:solidFill>
                  <a:srgbClr val="191919"/>
                </a:solidFill>
              </a:rPr>
              <a:t>alcanzar</a:t>
            </a:r>
            <a:r>
              <a:rPr lang="en-US" sz="2200" dirty="0">
                <a:solidFill>
                  <a:srgbClr val="191919"/>
                </a:solidFill>
              </a:rPr>
              <a:t> el </a:t>
            </a:r>
            <a:r>
              <a:rPr lang="en-US" sz="2200" dirty="0" smtClean="0">
                <a:solidFill>
                  <a:srgbClr val="191919"/>
                </a:solidFill>
              </a:rPr>
              <a:t>billon</a:t>
            </a:r>
            <a:r>
              <a:rPr lang="es-ES" sz="2200" dirty="0" err="1" smtClean="0">
                <a:solidFill>
                  <a:srgbClr val="191919"/>
                </a:solidFill>
              </a:rPr>
              <a:t>ésimo</a:t>
            </a:r>
            <a:r>
              <a:rPr lang="en-US" sz="2200" dirty="0" smtClean="0">
                <a:solidFill>
                  <a:srgbClr val="191919"/>
                </a:solidFill>
              </a:rPr>
              <a:t> </a:t>
            </a:r>
            <a:r>
              <a:rPr lang="en-US" sz="2200" dirty="0">
                <a:solidFill>
                  <a:srgbClr val="191919"/>
                </a:solidFill>
              </a:rPr>
              <a:t>tweet. </a:t>
            </a:r>
            <a:endParaRPr lang="en-US" sz="2200" dirty="0" smtClean="0">
              <a:solidFill>
                <a:srgbClr val="191919"/>
              </a:solidFill>
            </a:endParaRPr>
          </a:p>
          <a:p>
            <a:pPr marL="742950" lvl="1" indent="-285750">
              <a:buClr>
                <a:schemeClr val="accent2"/>
              </a:buClr>
              <a:buFont typeface="Arial" charset="0"/>
              <a:buChar char="•"/>
            </a:pPr>
            <a:r>
              <a:rPr lang="en-US" sz="2200" dirty="0" smtClean="0">
                <a:solidFill>
                  <a:srgbClr val="191919"/>
                </a:solidFill>
              </a:rPr>
              <a:t>Hoy </a:t>
            </a:r>
            <a:r>
              <a:rPr lang="en-US" sz="2200" dirty="0">
                <a:solidFill>
                  <a:srgbClr val="191919"/>
                </a:solidFill>
              </a:rPr>
              <a:t>en </a:t>
            </a:r>
            <a:r>
              <a:rPr lang="en-US" sz="2200" dirty="0" err="1">
                <a:solidFill>
                  <a:srgbClr val="191919"/>
                </a:solidFill>
              </a:rPr>
              <a:t>día</a:t>
            </a:r>
            <a:r>
              <a:rPr lang="en-US" sz="2200" dirty="0">
                <a:solidFill>
                  <a:srgbClr val="191919"/>
                </a:solidFill>
              </a:rPr>
              <a:t>, se </a:t>
            </a:r>
            <a:r>
              <a:rPr lang="en-US" sz="2200" dirty="0" err="1">
                <a:solidFill>
                  <a:srgbClr val="191919"/>
                </a:solidFill>
              </a:rPr>
              <a:t>necesitan</a:t>
            </a:r>
            <a:r>
              <a:rPr lang="en-US" sz="2200" dirty="0">
                <a:solidFill>
                  <a:srgbClr val="191919"/>
                </a:solidFill>
              </a:rPr>
              <a:t> </a:t>
            </a:r>
            <a:r>
              <a:rPr lang="en-US" sz="2200" dirty="0" err="1">
                <a:solidFill>
                  <a:srgbClr val="191919"/>
                </a:solidFill>
              </a:rPr>
              <a:t>menos</a:t>
            </a:r>
            <a:r>
              <a:rPr lang="en-US" sz="2200" dirty="0">
                <a:solidFill>
                  <a:srgbClr val="191919"/>
                </a:solidFill>
              </a:rPr>
              <a:t> de dos </a:t>
            </a:r>
            <a:r>
              <a:rPr lang="en-US" sz="2200" dirty="0" err="1">
                <a:solidFill>
                  <a:srgbClr val="191919"/>
                </a:solidFill>
              </a:rPr>
              <a:t>días</a:t>
            </a:r>
            <a:r>
              <a:rPr lang="en-US" sz="2200" dirty="0">
                <a:solidFill>
                  <a:srgbClr val="191919"/>
                </a:solidFill>
              </a:rPr>
              <a:t> para </a:t>
            </a:r>
            <a:r>
              <a:rPr lang="en-US" sz="2200" dirty="0" err="1">
                <a:solidFill>
                  <a:srgbClr val="191919"/>
                </a:solidFill>
              </a:rPr>
              <a:t>que</a:t>
            </a:r>
            <a:r>
              <a:rPr lang="en-US" sz="2200" dirty="0">
                <a:solidFill>
                  <a:srgbClr val="191919"/>
                </a:solidFill>
              </a:rPr>
              <a:t> se </a:t>
            </a:r>
            <a:r>
              <a:rPr lang="en-US" sz="2200" dirty="0" err="1" smtClean="0">
                <a:solidFill>
                  <a:srgbClr val="191919"/>
                </a:solidFill>
              </a:rPr>
              <a:t>envíe</a:t>
            </a:r>
            <a:r>
              <a:rPr lang="en-US" sz="2200" dirty="0" smtClean="0">
                <a:solidFill>
                  <a:srgbClr val="191919"/>
                </a:solidFill>
              </a:rPr>
              <a:t> 1 bill</a:t>
            </a:r>
            <a:r>
              <a:rPr lang="es-ES" sz="2200" dirty="0" err="1" smtClean="0">
                <a:solidFill>
                  <a:srgbClr val="191919"/>
                </a:solidFill>
              </a:rPr>
              <a:t>ón</a:t>
            </a:r>
            <a:r>
              <a:rPr lang="en-US" sz="2200" dirty="0" smtClean="0">
                <a:solidFill>
                  <a:srgbClr val="191919"/>
                </a:solidFill>
              </a:rPr>
              <a:t> </a:t>
            </a:r>
            <a:r>
              <a:rPr lang="en-US" sz="2200" dirty="0">
                <a:solidFill>
                  <a:srgbClr val="191919"/>
                </a:solidFill>
              </a:rPr>
              <a:t>de tweets</a:t>
            </a:r>
            <a:r>
              <a:rPr lang="en-US" sz="2200" dirty="0" smtClean="0">
                <a:solidFill>
                  <a:srgbClr val="191919"/>
                </a:solidFill>
              </a:rPr>
              <a:t>.</a:t>
            </a:r>
          </a:p>
          <a:p>
            <a:pPr marL="742950" lvl="1" indent="-285750">
              <a:buClr>
                <a:schemeClr val="accent2"/>
              </a:buClr>
              <a:buFont typeface="Arial" charset="0"/>
              <a:buChar char="•"/>
            </a:pPr>
            <a:r>
              <a:rPr lang="en-US" sz="2200" dirty="0" err="1">
                <a:solidFill>
                  <a:srgbClr val="191919"/>
                </a:solidFill>
              </a:rPr>
              <a:t>Cada</a:t>
            </a:r>
            <a:r>
              <a:rPr lang="en-US" sz="2200" dirty="0">
                <a:solidFill>
                  <a:srgbClr val="191919"/>
                </a:solidFill>
              </a:rPr>
              <a:t> </a:t>
            </a:r>
            <a:r>
              <a:rPr lang="en-US" sz="2200" dirty="0" err="1">
                <a:solidFill>
                  <a:srgbClr val="191919"/>
                </a:solidFill>
              </a:rPr>
              <a:t>segundo</a:t>
            </a:r>
            <a:r>
              <a:rPr lang="en-US" sz="2200" dirty="0">
                <a:solidFill>
                  <a:srgbClr val="191919"/>
                </a:solidFill>
              </a:rPr>
              <a:t>, en </a:t>
            </a:r>
            <a:r>
              <a:rPr lang="en-US" sz="2200" dirty="0" err="1">
                <a:solidFill>
                  <a:srgbClr val="191919"/>
                </a:solidFill>
              </a:rPr>
              <a:t>promedio</a:t>
            </a:r>
            <a:r>
              <a:rPr lang="en-US" sz="2200" dirty="0">
                <a:solidFill>
                  <a:srgbClr val="191919"/>
                </a:solidFill>
              </a:rPr>
              <a:t>, se </a:t>
            </a:r>
            <a:r>
              <a:rPr lang="en-US" sz="2200" dirty="0" err="1">
                <a:solidFill>
                  <a:srgbClr val="191919"/>
                </a:solidFill>
              </a:rPr>
              <a:t>twittean</a:t>
            </a:r>
            <a:r>
              <a:rPr lang="en-US" sz="2200" dirty="0">
                <a:solidFill>
                  <a:srgbClr val="191919"/>
                </a:solidFill>
              </a:rPr>
              <a:t> </a:t>
            </a:r>
            <a:r>
              <a:rPr lang="en-US" sz="2200" dirty="0" err="1">
                <a:solidFill>
                  <a:srgbClr val="191919"/>
                </a:solidFill>
              </a:rPr>
              <a:t>alrededor</a:t>
            </a:r>
            <a:r>
              <a:rPr lang="en-US" sz="2200" dirty="0">
                <a:solidFill>
                  <a:srgbClr val="191919"/>
                </a:solidFill>
              </a:rPr>
              <a:t> de 6.000 tweets</a:t>
            </a:r>
            <a:r>
              <a:rPr lang="en-US" sz="2200" dirty="0" smtClean="0">
                <a:solidFill>
                  <a:srgbClr val="191919"/>
                </a:solidFill>
              </a:rPr>
              <a:t>.</a:t>
            </a:r>
          </a:p>
          <a:p>
            <a:pPr>
              <a:buClr>
                <a:schemeClr val="accent2"/>
              </a:buClr>
            </a:pPr>
            <a:r>
              <a:rPr lang="en-US" sz="2200" dirty="0" smtClean="0"/>
              <a:t>En Facebook</a:t>
            </a:r>
          </a:p>
          <a:p>
            <a:pPr marL="742950" lvl="1" indent="-285750">
              <a:buClr>
                <a:schemeClr val="accent2"/>
              </a:buClr>
              <a:buFont typeface="Arial" charset="0"/>
              <a:buChar char="•"/>
            </a:pPr>
            <a:r>
              <a:rPr lang="en-US" sz="2200" dirty="0" smtClean="0"/>
              <a:t>300 </a:t>
            </a:r>
            <a:r>
              <a:rPr lang="en-US" sz="2200" dirty="0" err="1"/>
              <a:t>millones</a:t>
            </a:r>
            <a:r>
              <a:rPr lang="en-US" sz="2200" dirty="0"/>
              <a:t> </a:t>
            </a:r>
            <a:r>
              <a:rPr lang="en-US" sz="2200" dirty="0" smtClean="0"/>
              <a:t>de </a:t>
            </a:r>
            <a:r>
              <a:rPr lang="en-US" sz="2200" dirty="0" err="1" smtClean="0"/>
              <a:t>fotos</a:t>
            </a:r>
            <a:r>
              <a:rPr lang="en-US" sz="2200" dirty="0" smtClean="0"/>
              <a:t> </a:t>
            </a:r>
            <a:r>
              <a:rPr lang="en-US" sz="2200" dirty="0" err="1" smtClean="0"/>
              <a:t>subidas</a:t>
            </a:r>
            <a:r>
              <a:rPr lang="en-US" sz="2200" dirty="0" smtClean="0"/>
              <a:t> </a:t>
            </a:r>
            <a:r>
              <a:rPr lang="en-US" sz="2200" dirty="0" err="1" smtClean="0"/>
              <a:t>por</a:t>
            </a:r>
            <a:r>
              <a:rPr lang="en-US" sz="2200" dirty="0" smtClean="0"/>
              <a:t> </a:t>
            </a:r>
            <a:r>
              <a:rPr lang="en-US" sz="2200" dirty="0" err="1" smtClean="0"/>
              <a:t>día</a:t>
            </a:r>
            <a:endParaRPr lang="en-US" sz="2200" dirty="0"/>
          </a:p>
          <a:p>
            <a:pPr marL="742950" lvl="1" indent="-285750">
              <a:buClr>
                <a:schemeClr val="accent2"/>
              </a:buClr>
              <a:buFont typeface="Arial" charset="0"/>
              <a:buChar char="•"/>
            </a:pPr>
            <a:r>
              <a:rPr lang="en-US" sz="2200" dirty="0" err="1" smtClean="0"/>
              <a:t>Cada</a:t>
            </a:r>
            <a:r>
              <a:rPr lang="en-US" sz="2200" dirty="0" smtClean="0"/>
              <a:t> </a:t>
            </a:r>
            <a:r>
              <a:rPr lang="en-US" sz="2200" dirty="0" err="1" smtClean="0"/>
              <a:t>segundo</a:t>
            </a:r>
            <a:r>
              <a:rPr lang="en-US" sz="2200" dirty="0" smtClean="0"/>
              <a:t> se </a:t>
            </a:r>
            <a:r>
              <a:rPr lang="en-US" sz="2200" dirty="0" err="1" smtClean="0"/>
              <a:t>crean</a:t>
            </a:r>
            <a:r>
              <a:rPr lang="en-US" sz="2200" dirty="0" smtClean="0"/>
              <a:t> 5 </a:t>
            </a:r>
            <a:r>
              <a:rPr lang="en-US" sz="2200" dirty="0" err="1" smtClean="0"/>
              <a:t>nuevos</a:t>
            </a:r>
            <a:r>
              <a:rPr lang="en-US" sz="2200" dirty="0" smtClean="0"/>
              <a:t> </a:t>
            </a:r>
            <a:r>
              <a:rPr lang="en-US" sz="2200" dirty="0" err="1" smtClean="0"/>
              <a:t>perfiles</a:t>
            </a:r>
            <a:endParaRPr lang="en-US" sz="2200" dirty="0" smtClean="0"/>
          </a:p>
          <a:p>
            <a:pPr marL="742950" lvl="1" indent="-285750">
              <a:buClr>
                <a:schemeClr val="accent2"/>
              </a:buClr>
              <a:buFont typeface="Arial" charset="0"/>
              <a:buChar char="•"/>
            </a:pPr>
            <a:r>
              <a:rPr lang="en-US" sz="2200" dirty="0" smtClean="0"/>
              <a:t>En el d</a:t>
            </a:r>
            <a:r>
              <a:rPr lang="es-ES" sz="2200" dirty="0" err="1" smtClean="0"/>
              <a:t>ía</a:t>
            </a:r>
            <a:r>
              <a:rPr lang="es-ES" sz="2200" dirty="0" smtClean="0"/>
              <a:t>, </a:t>
            </a:r>
            <a:r>
              <a:rPr lang="en-US" sz="2200" dirty="0"/>
              <a:t>1.52 </a:t>
            </a:r>
            <a:r>
              <a:rPr lang="en-US" sz="2200" dirty="0" err="1" smtClean="0"/>
              <a:t>billiones</a:t>
            </a:r>
            <a:r>
              <a:rPr lang="en-US" sz="2200" dirty="0" smtClean="0"/>
              <a:t> de </a:t>
            </a:r>
            <a:r>
              <a:rPr lang="en-US" sz="2200" dirty="0" err="1" smtClean="0"/>
              <a:t>usuarios</a:t>
            </a:r>
            <a:r>
              <a:rPr lang="en-US" sz="2200" dirty="0" smtClean="0"/>
              <a:t> </a:t>
            </a:r>
            <a:r>
              <a:rPr lang="en-US" sz="2200" dirty="0" err="1" smtClean="0"/>
              <a:t>ingresan</a:t>
            </a:r>
            <a:r>
              <a:rPr lang="en-US" sz="2200" dirty="0" smtClean="0"/>
              <a:t> a </a:t>
            </a:r>
            <a:r>
              <a:rPr lang="en-US" sz="2200" dirty="0" err="1" smtClean="0"/>
              <a:t>su</a:t>
            </a:r>
            <a:r>
              <a:rPr lang="en-US" sz="2200" dirty="0" smtClean="0"/>
              <a:t> </a:t>
            </a:r>
            <a:r>
              <a:rPr lang="en-US" sz="2200" dirty="0" err="1" smtClean="0"/>
              <a:t>cuenta</a:t>
            </a:r>
            <a:r>
              <a:rPr lang="en-US" sz="2200" dirty="0" smtClean="0"/>
              <a:t> de FB</a:t>
            </a:r>
            <a:endParaRPr lang="en-US" sz="2200" dirty="0"/>
          </a:p>
        </p:txBody>
      </p:sp>
      <p:sp>
        <p:nvSpPr>
          <p:cNvPr id="7" name="Rectángulo 6"/>
          <p:cNvSpPr/>
          <p:nvPr/>
        </p:nvSpPr>
        <p:spPr>
          <a:xfrm>
            <a:off x="3687534" y="5784421"/>
            <a:ext cx="7299630" cy="584775"/>
          </a:xfrm>
          <a:prstGeom prst="rect">
            <a:avLst/>
          </a:prstGeom>
        </p:spPr>
        <p:txBody>
          <a:bodyPr wrap="square">
            <a:spAutoFit/>
          </a:bodyPr>
          <a:lstStyle/>
          <a:p>
            <a:r>
              <a:rPr lang="en-US" sz="1600" dirty="0"/>
              <a:t>http://</a:t>
            </a:r>
            <a:r>
              <a:rPr lang="en-US" sz="1600" dirty="0" err="1"/>
              <a:t>www.internetlivestats.com</a:t>
            </a:r>
            <a:r>
              <a:rPr lang="en-US" sz="1600" dirty="0"/>
              <a:t>/twitter-statistics</a:t>
            </a:r>
            <a:r>
              <a:rPr lang="en-US" sz="1600" dirty="0" smtClean="0"/>
              <a:t>/</a:t>
            </a:r>
          </a:p>
          <a:p>
            <a:r>
              <a:rPr lang="en-US" sz="1600" dirty="0"/>
              <a:t>https://</a:t>
            </a:r>
            <a:r>
              <a:rPr lang="en-US" sz="1600" dirty="0" err="1"/>
              <a:t>zephoria.com</a:t>
            </a:r>
            <a:r>
              <a:rPr lang="en-US" sz="1600" dirty="0"/>
              <a:t>/top-15-valuable-facebook-statistics/</a:t>
            </a:r>
          </a:p>
        </p:txBody>
      </p:sp>
    </p:spTree>
    <p:extLst>
      <p:ext uri="{BB962C8B-B14F-4D97-AF65-F5344CB8AC3E}">
        <p14:creationId xmlns:p14="http://schemas.microsoft.com/office/powerpoint/2010/main" val="5735446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6945D3-7200-416D-89D4-0F64462DCA03}"/>
              </a:ext>
            </a:extLst>
          </p:cNvPr>
          <p:cNvSpPr>
            <a:spLocks noGrp="1"/>
          </p:cNvSpPr>
          <p:nvPr>
            <p:ph type="title"/>
          </p:nvPr>
        </p:nvSpPr>
        <p:spPr>
          <a:xfrm>
            <a:off x="1138988" y="484632"/>
            <a:ext cx="9794055" cy="1180440"/>
          </a:xfrm>
        </p:spPr>
        <p:txBody>
          <a:bodyPr/>
          <a:lstStyle/>
          <a:p>
            <a:r>
              <a:rPr lang="en-US" dirty="0" smtClean="0"/>
              <a:t>Datasets</a:t>
            </a:r>
            <a:endParaRPr lang="en-US" dirty="0"/>
          </a:p>
        </p:txBody>
      </p:sp>
      <p:sp>
        <p:nvSpPr>
          <p:cNvPr id="4" name="Marcador de número de diapositiva 3">
            <a:extLst>
              <a:ext uri="{FF2B5EF4-FFF2-40B4-BE49-F238E27FC236}">
                <a16:creationId xmlns:a16="http://schemas.microsoft.com/office/drawing/2014/main" xmlns="" id="{F6B83DD7-45B5-4EA5-A93C-CE497E236DBD}"/>
              </a:ext>
            </a:extLst>
          </p:cNvPr>
          <p:cNvSpPr>
            <a:spLocks noGrp="1"/>
          </p:cNvSpPr>
          <p:nvPr>
            <p:ph type="sldNum" sz="quarter" idx="12"/>
          </p:nvPr>
        </p:nvSpPr>
        <p:spPr>
          <a:xfrm>
            <a:off x="874642" y="6493195"/>
            <a:ext cx="10337841" cy="331715"/>
          </a:xfrm>
        </p:spPr>
        <p:txBody>
          <a:bodyPr/>
          <a:lstStyle/>
          <a:p>
            <a:fld id="{4FAB73BC-B049-4115-A692-8D63A059BFB8}" type="slidenum">
              <a:rPr lang="en-US" sz="1600" smtClean="0"/>
              <a:t>30</a:t>
            </a:fld>
            <a:endParaRPr lang="en-US" sz="1600" dirty="0"/>
          </a:p>
        </p:txBody>
      </p:sp>
      <p:sp>
        <p:nvSpPr>
          <p:cNvPr id="5" name="Rectángulo: esquinas redondeadas 4">
            <a:extLst>
              <a:ext uri="{FF2B5EF4-FFF2-40B4-BE49-F238E27FC236}">
                <a16:creationId xmlns:a16="http://schemas.microsoft.com/office/drawing/2014/main" xmlns="" id="{BE099A47-6367-40B9-B815-49152DA67964}"/>
              </a:ext>
            </a:extLst>
          </p:cNvPr>
          <p:cNvSpPr/>
          <p:nvPr/>
        </p:nvSpPr>
        <p:spPr>
          <a:xfrm>
            <a:off x="874642" y="1909310"/>
            <a:ext cx="2584173"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Training Corpus</a:t>
            </a:r>
          </a:p>
        </p:txBody>
      </p:sp>
      <p:sp>
        <p:nvSpPr>
          <p:cNvPr id="6" name="Rectángulo: esquinas redondeadas 5">
            <a:extLst>
              <a:ext uri="{FF2B5EF4-FFF2-40B4-BE49-F238E27FC236}">
                <a16:creationId xmlns:a16="http://schemas.microsoft.com/office/drawing/2014/main" xmlns="" id="{038BA20C-B7BA-48DC-9FE3-969BDE66B992}"/>
              </a:ext>
            </a:extLst>
          </p:cNvPr>
          <p:cNvSpPr/>
          <p:nvPr/>
        </p:nvSpPr>
        <p:spPr>
          <a:xfrm>
            <a:off x="874643" y="2827858"/>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Politicians</a:t>
            </a:r>
          </a:p>
        </p:txBody>
      </p:sp>
      <p:sp>
        <p:nvSpPr>
          <p:cNvPr id="7" name="Rectángulo: esquinas redondeadas 6">
            <a:extLst>
              <a:ext uri="{FF2B5EF4-FFF2-40B4-BE49-F238E27FC236}">
                <a16:creationId xmlns:a16="http://schemas.microsoft.com/office/drawing/2014/main" xmlns="" id="{45F3881F-E678-44B5-8287-0DF1ED466245}"/>
              </a:ext>
            </a:extLst>
          </p:cNvPr>
          <p:cNvSpPr/>
          <p:nvPr/>
        </p:nvSpPr>
        <p:spPr>
          <a:xfrm>
            <a:off x="874643" y="3792932"/>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Ecuadorian Twitter Users</a:t>
            </a:r>
          </a:p>
        </p:txBody>
      </p:sp>
      <p:sp>
        <p:nvSpPr>
          <p:cNvPr id="8" name="Rectángulo: esquinas redondeadas 7">
            <a:extLst>
              <a:ext uri="{FF2B5EF4-FFF2-40B4-BE49-F238E27FC236}">
                <a16:creationId xmlns:a16="http://schemas.microsoft.com/office/drawing/2014/main" xmlns="" id="{E797202A-CD1F-4AF8-AC10-B952167CB968}"/>
              </a:ext>
            </a:extLst>
          </p:cNvPr>
          <p:cNvSpPr/>
          <p:nvPr/>
        </p:nvSpPr>
        <p:spPr>
          <a:xfrm>
            <a:off x="874644" y="4788184"/>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Friends</a:t>
            </a:r>
          </a:p>
        </p:txBody>
      </p:sp>
      <p:sp>
        <p:nvSpPr>
          <p:cNvPr id="9" name="CuadroTexto 8">
            <a:extLst>
              <a:ext uri="{FF2B5EF4-FFF2-40B4-BE49-F238E27FC236}">
                <a16:creationId xmlns:a16="http://schemas.microsoft.com/office/drawing/2014/main" xmlns="" id="{8EC0B56E-FE2B-4914-8853-2633706526FA}"/>
              </a:ext>
            </a:extLst>
          </p:cNvPr>
          <p:cNvSpPr txBox="1"/>
          <p:nvPr/>
        </p:nvSpPr>
        <p:spPr>
          <a:xfrm>
            <a:off x="3886465" y="2023316"/>
            <a:ext cx="6365845" cy="369332"/>
          </a:xfrm>
          <a:prstGeom prst="rect">
            <a:avLst/>
          </a:prstGeom>
          <a:noFill/>
        </p:spPr>
        <p:txBody>
          <a:bodyPr wrap="none" rtlCol="0">
            <a:spAutoFit/>
          </a:bodyPr>
          <a:lstStyle/>
          <a:p>
            <a:r>
              <a:rPr lang="en-US" dirty="0">
                <a:latin typeface="Helvetica" charset="0"/>
                <a:ea typeface="Helvetica" charset="0"/>
                <a:cs typeface="Helvetica" charset="0"/>
              </a:rPr>
              <a:t>The corpus used to train the model </a:t>
            </a:r>
            <a:r>
              <a:rPr lang="en-US" dirty="0" smtClean="0">
                <a:latin typeface="Helvetica" charset="0"/>
                <a:ea typeface="Helvetica" charset="0"/>
                <a:cs typeface="Helvetica" charset="0"/>
              </a:rPr>
              <a:t>contains 281,338 tweets.</a:t>
            </a:r>
            <a:endParaRPr lang="es-ES" dirty="0">
              <a:latin typeface="Helvetica" charset="0"/>
              <a:ea typeface="Helvetica" charset="0"/>
              <a:cs typeface="Helvetica" charset="0"/>
            </a:endParaRPr>
          </a:p>
        </p:txBody>
      </p:sp>
      <p:sp>
        <p:nvSpPr>
          <p:cNvPr id="10" name="CuadroTexto 9">
            <a:extLst>
              <a:ext uri="{FF2B5EF4-FFF2-40B4-BE49-F238E27FC236}">
                <a16:creationId xmlns:a16="http://schemas.microsoft.com/office/drawing/2014/main" xmlns="" id="{8249D199-A735-4F54-8862-D89E10E552AC}"/>
              </a:ext>
            </a:extLst>
          </p:cNvPr>
          <p:cNvSpPr txBox="1"/>
          <p:nvPr/>
        </p:nvSpPr>
        <p:spPr>
          <a:xfrm>
            <a:off x="3876903" y="2705472"/>
            <a:ext cx="8170718" cy="923330"/>
          </a:xfrm>
          <a:prstGeom prst="rect">
            <a:avLst/>
          </a:prstGeom>
          <a:noFill/>
        </p:spPr>
        <p:txBody>
          <a:bodyPr wrap="square" rtlCol="0">
            <a:spAutoFit/>
          </a:bodyPr>
          <a:lstStyle/>
          <a:p>
            <a:r>
              <a:rPr lang="en-US" dirty="0">
                <a:latin typeface="Helvetica" charset="0"/>
                <a:ea typeface="Helvetica" charset="0"/>
                <a:cs typeface="Helvetica" charset="0"/>
              </a:rPr>
              <a:t>31 Politicians </a:t>
            </a:r>
            <a:r>
              <a:rPr lang="en-US" dirty="0" smtClean="0">
                <a:latin typeface="Helvetica" charset="0"/>
                <a:ea typeface="Helvetica" charset="0"/>
                <a:cs typeface="Helvetica" charset="0"/>
              </a:rPr>
              <a:t>and </a:t>
            </a:r>
            <a:r>
              <a:rPr lang="en-US" dirty="0">
                <a:latin typeface="Helvetica" charset="0"/>
                <a:ea typeface="Helvetica" charset="0"/>
                <a:cs typeface="Helvetica" charset="0"/>
              </a:rPr>
              <a:t>their tweets were extracted. </a:t>
            </a:r>
          </a:p>
          <a:p>
            <a:r>
              <a:rPr lang="en-US" dirty="0">
                <a:latin typeface="Helvetica" charset="0"/>
                <a:ea typeface="Helvetica" charset="0"/>
                <a:cs typeface="Helvetica" charset="0"/>
              </a:rPr>
              <a:t>This dataset was used to test the accuracy of </a:t>
            </a:r>
            <a:r>
              <a:rPr lang="en-US" dirty="0" smtClean="0">
                <a:latin typeface="Helvetica" charset="0"/>
                <a:ea typeface="Helvetica" charset="0"/>
                <a:cs typeface="Helvetica" charset="0"/>
              </a:rPr>
              <a:t>our approach,</a:t>
            </a:r>
            <a:r>
              <a:rPr lang="en-US" dirty="0">
                <a:latin typeface="Helvetica" charset="0"/>
                <a:ea typeface="Helvetica" charset="0"/>
                <a:cs typeface="Helvetica" charset="0"/>
              </a:rPr>
              <a:t> </a:t>
            </a:r>
            <a:r>
              <a:rPr lang="en-US" dirty="0" smtClean="0">
                <a:latin typeface="Helvetica" charset="0"/>
                <a:ea typeface="Helvetica" charset="0"/>
                <a:cs typeface="Helvetica" charset="0"/>
              </a:rPr>
              <a:t>defining the number of dimensions of the model (300) as well as the number of clusters (5).</a:t>
            </a:r>
            <a:endParaRPr lang="es-ES" dirty="0">
              <a:latin typeface="Helvetica" charset="0"/>
              <a:ea typeface="Helvetica" charset="0"/>
              <a:cs typeface="Helvetica" charset="0"/>
            </a:endParaRPr>
          </a:p>
        </p:txBody>
      </p:sp>
      <p:sp>
        <p:nvSpPr>
          <p:cNvPr id="11" name="CuadroTexto 10">
            <a:extLst>
              <a:ext uri="{FF2B5EF4-FFF2-40B4-BE49-F238E27FC236}">
                <a16:creationId xmlns:a16="http://schemas.microsoft.com/office/drawing/2014/main" xmlns="" id="{7F7A7273-D273-46BF-B8F7-E2A812311F81}"/>
              </a:ext>
            </a:extLst>
          </p:cNvPr>
          <p:cNvSpPr txBox="1"/>
          <p:nvPr/>
        </p:nvSpPr>
        <p:spPr>
          <a:xfrm>
            <a:off x="3826673" y="3941626"/>
            <a:ext cx="7978018" cy="369332"/>
          </a:xfrm>
          <a:prstGeom prst="rect">
            <a:avLst/>
          </a:prstGeom>
          <a:noFill/>
        </p:spPr>
        <p:txBody>
          <a:bodyPr wrap="none" rtlCol="0">
            <a:spAutoFit/>
          </a:bodyPr>
          <a:lstStyle/>
          <a:p>
            <a:r>
              <a:rPr lang="en-US" dirty="0">
                <a:latin typeface="Helvetica" charset="0"/>
                <a:ea typeface="Helvetica" charset="0"/>
                <a:cs typeface="Helvetica" charset="0"/>
              </a:rPr>
              <a:t>To calculate the </a:t>
            </a:r>
            <a:r>
              <a:rPr lang="en-US" dirty="0" err="1">
                <a:latin typeface="Helvetica" charset="0"/>
                <a:ea typeface="Helvetica" charset="0"/>
                <a:cs typeface="Helvetica" charset="0"/>
              </a:rPr>
              <a:t>DoIP</a:t>
            </a:r>
            <a:r>
              <a:rPr lang="en-US" dirty="0">
                <a:latin typeface="Helvetica" charset="0"/>
                <a:ea typeface="Helvetica" charset="0"/>
                <a:cs typeface="Helvetica" charset="0"/>
              </a:rPr>
              <a:t> of digital citizens, 763 Ecuadorian users were </a:t>
            </a:r>
            <a:r>
              <a:rPr lang="en-US" dirty="0" smtClean="0">
                <a:latin typeface="Helvetica" charset="0"/>
                <a:ea typeface="Helvetica" charset="0"/>
                <a:cs typeface="Helvetica" charset="0"/>
              </a:rPr>
              <a:t>selected.</a:t>
            </a:r>
            <a:endParaRPr lang="es-ES" dirty="0">
              <a:latin typeface="Helvetica" charset="0"/>
              <a:ea typeface="Helvetica" charset="0"/>
              <a:cs typeface="Helvetica" charset="0"/>
            </a:endParaRPr>
          </a:p>
        </p:txBody>
      </p:sp>
      <p:sp>
        <p:nvSpPr>
          <p:cNvPr id="12" name="CuadroTexto 11">
            <a:extLst>
              <a:ext uri="{FF2B5EF4-FFF2-40B4-BE49-F238E27FC236}">
                <a16:creationId xmlns:a16="http://schemas.microsoft.com/office/drawing/2014/main" xmlns="" id="{1D440046-5FC4-4E44-8687-D6D2FB96FD4B}"/>
              </a:ext>
            </a:extLst>
          </p:cNvPr>
          <p:cNvSpPr txBox="1"/>
          <p:nvPr/>
        </p:nvSpPr>
        <p:spPr>
          <a:xfrm>
            <a:off x="3826673" y="4639259"/>
            <a:ext cx="7981480" cy="923330"/>
          </a:xfrm>
          <a:prstGeom prst="rect">
            <a:avLst/>
          </a:prstGeom>
          <a:noFill/>
        </p:spPr>
        <p:txBody>
          <a:bodyPr wrap="none" rtlCol="0">
            <a:spAutoFit/>
          </a:bodyPr>
          <a:lstStyle/>
          <a:p>
            <a:r>
              <a:rPr lang="en-US" dirty="0">
                <a:latin typeface="Helvetica" charset="0"/>
                <a:ea typeface="Helvetica" charset="0"/>
                <a:cs typeface="Helvetica" charset="0"/>
              </a:rPr>
              <a:t>To demonstrate the positive association of the user's </a:t>
            </a:r>
            <a:r>
              <a:rPr lang="en-US" dirty="0" err="1">
                <a:latin typeface="Helvetica" charset="0"/>
                <a:ea typeface="Helvetica" charset="0"/>
                <a:cs typeface="Helvetica" charset="0"/>
              </a:rPr>
              <a:t>DoIP</a:t>
            </a:r>
            <a:r>
              <a:rPr lang="en-US" dirty="0">
                <a:latin typeface="Helvetica" charset="0"/>
                <a:ea typeface="Helvetica" charset="0"/>
                <a:cs typeface="Helvetica" charset="0"/>
              </a:rPr>
              <a:t> and his/her </a:t>
            </a:r>
          </a:p>
          <a:p>
            <a:r>
              <a:rPr lang="en-US" dirty="0">
                <a:latin typeface="Helvetica" charset="0"/>
                <a:ea typeface="Helvetica" charset="0"/>
                <a:cs typeface="Helvetica" charset="0"/>
              </a:rPr>
              <a:t>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we extracted a list of 22,523 friends (bidirectional following) </a:t>
            </a:r>
          </a:p>
          <a:p>
            <a:r>
              <a:rPr lang="en-US" dirty="0">
                <a:latin typeface="Helvetica" charset="0"/>
                <a:ea typeface="Helvetica" charset="0"/>
                <a:cs typeface="Helvetica" charset="0"/>
              </a:rPr>
              <a:t>of the 763 digital citizens.</a:t>
            </a:r>
            <a:endParaRPr lang="es-ES" dirty="0">
              <a:latin typeface="Helvetica" charset="0"/>
              <a:ea typeface="Helvetica" charset="0"/>
              <a:cs typeface="Helvetica" charset="0"/>
            </a:endParaRPr>
          </a:p>
        </p:txBody>
      </p:sp>
      <p:sp>
        <p:nvSpPr>
          <p:cNvPr id="3" name="CuadroTexto 2"/>
          <p:cNvSpPr txBox="1"/>
          <p:nvPr/>
        </p:nvSpPr>
        <p:spPr>
          <a:xfrm>
            <a:off x="3876903" y="5704727"/>
            <a:ext cx="7545348" cy="646331"/>
          </a:xfrm>
          <a:prstGeom prst="rect">
            <a:avLst/>
          </a:prstGeom>
          <a:noFill/>
        </p:spPr>
        <p:txBody>
          <a:bodyPr wrap="square" rtlCol="0">
            <a:spAutoFit/>
          </a:bodyPr>
          <a:lstStyle>
            <a:defPPr>
              <a:defRPr lang="es-ES_tradnl"/>
            </a:defPPr>
            <a:lvl1pPr>
              <a:defRPr>
                <a:latin typeface="Helvetica" charset="0"/>
                <a:ea typeface="Helvetica" charset="0"/>
                <a:cs typeface="Helvetica" charset="0"/>
              </a:defRPr>
            </a:lvl1pPr>
          </a:lstStyle>
          <a:p>
            <a:r>
              <a:rPr lang="en-US" dirty="0" smtClean="0"/>
              <a:t>W</a:t>
            </a:r>
            <a:r>
              <a:rPr lang="en-US" smtClean="0"/>
              <a:t>e </a:t>
            </a:r>
            <a:r>
              <a:rPr lang="en-US" dirty="0"/>
              <a:t>collected the tweets of 981 lists where the users were subscribed and the tweets of 1988 lists where the users </a:t>
            </a:r>
            <a:r>
              <a:rPr lang="en-US"/>
              <a:t>participate as members</a:t>
            </a:r>
            <a:r>
              <a:rPr lang="en-US" dirty="0"/>
              <a:t>.</a:t>
            </a:r>
          </a:p>
        </p:txBody>
      </p:sp>
      <p:sp>
        <p:nvSpPr>
          <p:cNvPr id="13" name="Rectángulo: esquinas redondeadas 7">
            <a:extLst>
              <a:ext uri="{FF2B5EF4-FFF2-40B4-BE49-F238E27FC236}">
                <a16:creationId xmlns:a16="http://schemas.microsoft.com/office/drawing/2014/main" xmlns="" id="{E797202A-CD1F-4AF8-AC10-B952167CB968}"/>
              </a:ext>
            </a:extLst>
          </p:cNvPr>
          <p:cNvSpPr/>
          <p:nvPr/>
        </p:nvSpPr>
        <p:spPr>
          <a:xfrm>
            <a:off x="874642" y="5719550"/>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a:t>
            </a:r>
            <a:r>
              <a:rPr lang="en-US" dirty="0" smtClean="0">
                <a:solidFill>
                  <a:schemeClr val="bg1"/>
                </a:solidFill>
                <a:latin typeface="Helvetica" charset="0"/>
                <a:ea typeface="Helvetica" charset="0"/>
                <a:cs typeface="Helvetica" charset="0"/>
              </a:rPr>
              <a:t>Lists</a:t>
            </a: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986169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31</a:t>
            </a:fld>
            <a:endParaRPr lang="en-US" sz="1600" dirty="0"/>
          </a:p>
        </p:txBody>
      </p:sp>
      <p:sp>
        <p:nvSpPr>
          <p:cNvPr id="3" name="Título 1">
            <a:extLst>
              <a:ext uri="{FF2B5EF4-FFF2-40B4-BE49-F238E27FC236}">
                <a16:creationId xmlns="" xmlns:a16="http://schemas.microsoft.com/office/drawing/2014/main" id="{16639B4A-DFE1-4ADA-8EA3-2794A018488C}"/>
              </a:ext>
            </a:extLst>
          </p:cNvPr>
          <p:cNvSpPr txBox="1">
            <a:spLocks/>
          </p:cNvSpPr>
          <p:nvPr/>
        </p:nvSpPr>
        <p:spPr>
          <a:xfrm>
            <a:off x="1154083" y="163286"/>
            <a:ext cx="10058400" cy="107768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BE" sz="3800" dirty="0" err="1" smtClean="0"/>
              <a:t>Results</a:t>
            </a:r>
            <a:r>
              <a:rPr lang="fr-BE" sz="3800" dirty="0" smtClean="0"/>
              <a:t>: </a:t>
            </a:r>
            <a:r>
              <a:rPr lang="en-US" sz="3800" dirty="0" err="1" smtClean="0"/>
              <a:t>DoIP</a:t>
            </a:r>
            <a:r>
              <a:rPr lang="en-US" sz="3800" dirty="0" smtClean="0"/>
              <a:t> of a Twitter User vs their Friends'</a:t>
            </a:r>
            <a:endParaRPr lang="es-ES" sz="3800" dirty="0"/>
          </a:p>
        </p:txBody>
      </p:sp>
      <p:sp>
        <p:nvSpPr>
          <p:cNvPr id="5" name="Rectángulo 4"/>
          <p:cNvSpPr/>
          <p:nvPr/>
        </p:nvSpPr>
        <p:spPr>
          <a:xfrm>
            <a:off x="330733" y="6424800"/>
            <a:ext cx="5485925" cy="400110"/>
          </a:xfrm>
          <a:prstGeom prst="rect">
            <a:avLst/>
          </a:prstGeom>
        </p:spPr>
        <p:txBody>
          <a:bodyPr wrap="none">
            <a:spAutoFit/>
          </a:bodyPr>
          <a:lstStyle/>
          <a:p>
            <a:r>
              <a:rPr lang="en-US" sz="2000" b="1">
                <a:solidFill>
                  <a:schemeClr val="bg1"/>
                </a:solidFill>
              </a:rPr>
              <a:t>Which followers are suitable to be followed </a:t>
            </a:r>
            <a:r>
              <a:rPr lang="en-US" sz="2000" b="1" smtClean="0">
                <a:solidFill>
                  <a:schemeClr val="bg1"/>
                </a:solidFill>
              </a:rPr>
              <a:t>back?</a:t>
            </a:r>
            <a:endParaRPr lang="en-US" sz="2000" b="1">
              <a:solidFill>
                <a:schemeClr val="bg1"/>
              </a:solidFill>
            </a:endParaRPr>
          </a:p>
        </p:txBody>
      </p:sp>
      <p:pic>
        <p:nvPicPr>
          <p:cNvPr id="6" name="Imagen 5"/>
          <p:cNvPicPr>
            <a:picLocks noChangeAspect="1"/>
          </p:cNvPicPr>
          <p:nvPr/>
        </p:nvPicPr>
        <p:blipFill>
          <a:blip r:embed="rId3"/>
          <a:stretch>
            <a:fillRect/>
          </a:stretch>
        </p:blipFill>
        <p:spPr>
          <a:xfrm>
            <a:off x="2819597" y="741858"/>
            <a:ext cx="6415327" cy="5197380"/>
          </a:xfrm>
          <a:prstGeom prst="rect">
            <a:avLst/>
          </a:prstGeom>
        </p:spPr>
      </p:pic>
      <p:sp>
        <p:nvSpPr>
          <p:cNvPr id="4" name="CuadroTexto 3"/>
          <p:cNvSpPr txBox="1"/>
          <p:nvPr/>
        </p:nvSpPr>
        <p:spPr>
          <a:xfrm>
            <a:off x="0" y="5997353"/>
            <a:ext cx="7382598" cy="369332"/>
          </a:xfrm>
          <a:prstGeom prst="rect">
            <a:avLst/>
          </a:prstGeom>
          <a:noFill/>
        </p:spPr>
        <p:txBody>
          <a:bodyPr wrap="none" rtlCol="0">
            <a:spAutoFit/>
          </a:bodyPr>
          <a:lstStyle/>
          <a:p>
            <a:r>
              <a:rPr lang="en-US"/>
              <a:t>Positive association of users’ topics of preference with their friends’ interests</a:t>
            </a:r>
          </a:p>
        </p:txBody>
      </p:sp>
    </p:spTree>
    <p:extLst>
      <p:ext uri="{BB962C8B-B14F-4D97-AF65-F5344CB8AC3E}">
        <p14:creationId xmlns:p14="http://schemas.microsoft.com/office/powerpoint/2010/main" val="109049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32</a:t>
            </a:fld>
            <a:endParaRPr lang="en-US" sz="1600" dirty="0"/>
          </a:p>
        </p:txBody>
      </p:sp>
      <p:sp>
        <p:nvSpPr>
          <p:cNvPr id="3" name="Rectángulo 2"/>
          <p:cNvSpPr/>
          <p:nvPr/>
        </p:nvSpPr>
        <p:spPr>
          <a:xfrm>
            <a:off x="3366464" y="2410744"/>
            <a:ext cx="5799986" cy="923330"/>
          </a:xfrm>
          <a:prstGeom prst="rect">
            <a:avLst/>
          </a:prstGeom>
          <a:noFill/>
        </p:spPr>
        <p:txBody>
          <a:bodyPr wrap="none" lIns="91440" tIns="45720" rIns="91440" bIns="45720">
            <a:spAutoFit/>
          </a:bodyPr>
          <a:lstStyle/>
          <a:p>
            <a:pPr algn="ctr"/>
            <a:r>
              <a:rPr lang="en-US" sz="5400" b="1"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Hands-on session</a:t>
            </a:r>
            <a:endParaRPr lang="en-US" sz="5400" b="1" cap="none" spc="300" dirty="0">
              <a:ln w="6600">
                <a:solidFill>
                  <a:schemeClr val="accent2"/>
                </a:solidFill>
                <a:prstDash val="solid"/>
              </a:ln>
              <a:solidFill>
                <a:schemeClr val="accent2">
                  <a:lumMod val="20000"/>
                  <a:lumOff val="8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316152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2271" y="594359"/>
            <a:ext cx="3755571" cy="3528462"/>
          </a:xfrm>
        </p:spPr>
        <p:txBody>
          <a:bodyPr/>
          <a:lstStyle/>
          <a:p>
            <a:r>
              <a:rPr lang="en-US" dirty="0" err="1" smtClean="0"/>
              <a:t>Calcular</a:t>
            </a:r>
            <a:r>
              <a:rPr lang="en-US" dirty="0" smtClean="0"/>
              <a:t> el </a:t>
            </a:r>
            <a:r>
              <a:rPr lang="en-US" dirty="0" err="1" smtClean="0"/>
              <a:t>DoIP</a:t>
            </a:r>
            <a:r>
              <a:rPr lang="en-US" dirty="0" smtClean="0"/>
              <a:t> </a:t>
            </a:r>
            <a:br>
              <a:rPr lang="en-US" dirty="0" smtClean="0"/>
            </a:br>
            <a:r>
              <a:rPr lang="en-US" dirty="0" smtClean="0"/>
              <a:t>de </a:t>
            </a:r>
            <a:r>
              <a:rPr lang="en-US" dirty="0" err="1" smtClean="0"/>
              <a:t>usuarios</a:t>
            </a:r>
            <a:r>
              <a:rPr lang="en-US" dirty="0" smtClean="0"/>
              <a:t> de Twitter</a:t>
            </a:r>
            <a:endParaRPr lang="en-US" dirty="0"/>
          </a:p>
        </p:txBody>
      </p:sp>
      <p:sp>
        <p:nvSpPr>
          <p:cNvPr id="3" name="Marcador de contenido 2"/>
          <p:cNvSpPr>
            <a:spLocks noGrp="1"/>
          </p:cNvSpPr>
          <p:nvPr>
            <p:ph idx="1"/>
          </p:nvPr>
        </p:nvSpPr>
        <p:spPr>
          <a:xfrm>
            <a:off x="4800600" y="3031958"/>
            <a:ext cx="6492240" cy="2957362"/>
          </a:xfrm>
        </p:spPr>
        <p:txBody>
          <a:bodyPr>
            <a:normAutofit/>
          </a:bodyPr>
          <a:lstStyle/>
          <a:p>
            <a:r>
              <a:rPr lang="en-US" sz="2800" dirty="0"/>
              <a:t>https://</a:t>
            </a:r>
            <a:r>
              <a:rPr lang="en-US" sz="2800" dirty="0" err="1" smtClean="0"/>
              <a:t>github.com</a:t>
            </a:r>
            <a:r>
              <a:rPr lang="en-US" sz="2800" dirty="0" smtClean="0"/>
              <a:t>/lore10/</a:t>
            </a:r>
            <a:r>
              <a:rPr lang="en-US" sz="2800" dirty="0" err="1" smtClean="0"/>
              <a:t>GEITEC_curso</a:t>
            </a:r>
            <a:endParaRPr lang="en-US" sz="28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33</a:t>
            </a:fld>
            <a:endParaRPr lang="en-US" sz="1600" dirty="0"/>
          </a:p>
        </p:txBody>
      </p:sp>
    </p:spTree>
    <p:extLst>
      <p:ext uri="{BB962C8B-B14F-4D97-AF65-F5344CB8AC3E}">
        <p14:creationId xmlns:p14="http://schemas.microsoft.com/office/powerpoint/2010/main" val="6996676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34</a:t>
            </a:fld>
            <a:endParaRPr lang="en-US" sz="1600" dirty="0"/>
          </a:p>
        </p:txBody>
      </p:sp>
      <p:sp>
        <p:nvSpPr>
          <p:cNvPr id="3" name="CuadroTexto 2">
            <a:extLst>
              <a:ext uri="{FF2B5EF4-FFF2-40B4-BE49-F238E27FC236}">
                <a16:creationId xmlns="" xmlns:a16="http://schemas.microsoft.com/office/drawing/2014/main" id="{FD840C65-6F9A-4136-B663-2460A9D1A10F}"/>
              </a:ext>
            </a:extLst>
          </p:cNvPr>
          <p:cNvSpPr txBox="1"/>
          <p:nvPr/>
        </p:nvSpPr>
        <p:spPr>
          <a:xfrm>
            <a:off x="7068941" y="4532244"/>
            <a:ext cx="4242187" cy="923330"/>
          </a:xfrm>
          <a:prstGeom prst="rect">
            <a:avLst/>
          </a:prstGeom>
          <a:noFill/>
        </p:spPr>
        <p:txBody>
          <a:bodyPr wrap="none" rtlCol="0">
            <a:spAutoFit/>
          </a:bodyPr>
          <a:lstStyle/>
          <a:p>
            <a:r>
              <a:rPr lang="fr-BE" sz="5400" b="1" dirty="0">
                <a:solidFill>
                  <a:schemeClr val="accent1">
                    <a:lumMod val="50000"/>
                  </a:schemeClr>
                </a:solidFill>
              </a:rPr>
              <a:t>THANK YOU!</a:t>
            </a:r>
            <a:endParaRPr lang="es-ES" sz="5400" b="1" dirty="0">
              <a:solidFill>
                <a:schemeClr val="accent1">
                  <a:lumMod val="50000"/>
                </a:schemeClr>
              </a:solidFill>
            </a:endParaRPr>
          </a:p>
        </p:txBody>
      </p:sp>
      <p:sp>
        <p:nvSpPr>
          <p:cNvPr id="4" name="CuadroTexto 3"/>
          <p:cNvSpPr txBox="1"/>
          <p:nvPr/>
        </p:nvSpPr>
        <p:spPr>
          <a:xfrm>
            <a:off x="1642533" y="1253067"/>
            <a:ext cx="4032642" cy="1384995"/>
          </a:xfrm>
          <a:prstGeom prst="rect">
            <a:avLst/>
          </a:prstGeom>
          <a:noFill/>
        </p:spPr>
        <p:txBody>
          <a:bodyPr wrap="none" rtlCol="0">
            <a:spAutoFit/>
          </a:bodyPr>
          <a:lstStyle/>
          <a:p>
            <a:r>
              <a:rPr lang="en-US" sz="2800" dirty="0"/>
              <a:t>https://</a:t>
            </a:r>
            <a:r>
              <a:rPr lang="en-US" sz="2800" dirty="0" err="1" smtClean="0"/>
              <a:t>github.com</a:t>
            </a:r>
            <a:r>
              <a:rPr lang="en-US" sz="2800" dirty="0" smtClean="0"/>
              <a:t>/lore10</a:t>
            </a:r>
          </a:p>
          <a:p>
            <a:endParaRPr lang="en-US" sz="2800" dirty="0"/>
          </a:p>
          <a:p>
            <a:r>
              <a:rPr lang="en-US" sz="2800" dirty="0" err="1" smtClean="0"/>
              <a:t>lorena.recalde@upf.edu</a:t>
            </a:r>
            <a:endParaRPr lang="en-US" sz="2800" dirty="0"/>
          </a:p>
        </p:txBody>
      </p:sp>
    </p:spTree>
    <p:extLst>
      <p:ext uri="{BB962C8B-B14F-4D97-AF65-F5344CB8AC3E}">
        <p14:creationId xmlns:p14="http://schemas.microsoft.com/office/powerpoint/2010/main" val="14093146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35</a:t>
            </a:fld>
            <a:endParaRPr lang="en-US" sz="1600" dirty="0"/>
          </a:p>
        </p:txBody>
      </p:sp>
      <p:pic>
        <p:nvPicPr>
          <p:cNvPr id="3" name="Imagen 2"/>
          <p:cNvPicPr>
            <a:picLocks noChangeAspect="1"/>
          </p:cNvPicPr>
          <p:nvPr/>
        </p:nvPicPr>
        <p:blipFill rotWithShape="1">
          <a:blip r:embed="rId3"/>
          <a:srcRect t="8357"/>
          <a:stretch/>
        </p:blipFill>
        <p:spPr>
          <a:xfrm>
            <a:off x="350943" y="1345476"/>
            <a:ext cx="4922097" cy="4843054"/>
          </a:xfrm>
          <a:prstGeom prst="rect">
            <a:avLst/>
          </a:prstGeom>
        </p:spPr>
      </p:pic>
      <p:sp>
        <p:nvSpPr>
          <p:cNvPr id="4" name="Marcador de contenido 2"/>
          <p:cNvSpPr txBox="1">
            <a:spLocks/>
          </p:cNvSpPr>
          <p:nvPr/>
        </p:nvSpPr>
        <p:spPr>
          <a:xfrm>
            <a:off x="5760720" y="1828800"/>
            <a:ext cx="6064194" cy="350358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s-ES_tradnl" sz="3200" dirty="0" smtClean="0"/>
              <a:t> para obtener información política,</a:t>
            </a:r>
          </a:p>
          <a:p>
            <a:pPr>
              <a:buFont typeface="Arial" charset="0"/>
              <a:buChar char="•"/>
            </a:pPr>
            <a:r>
              <a:rPr lang="es-ES_tradnl" sz="3200" dirty="0" smtClean="0"/>
              <a:t> </a:t>
            </a:r>
            <a:r>
              <a:rPr lang="es-ES_tradnl" sz="3200" dirty="0" smtClean="0"/>
              <a:t>para</a:t>
            </a:r>
            <a:r>
              <a:rPr lang="es-ES_tradnl" sz="3200" dirty="0" smtClean="0"/>
              <a:t> </a:t>
            </a:r>
            <a:r>
              <a:rPr lang="es-ES_tradnl" sz="3200" b="1" dirty="0" smtClean="0"/>
              <a:t>participar </a:t>
            </a:r>
            <a:r>
              <a:rPr lang="es-ES_tradnl" sz="3200" dirty="0" smtClean="0"/>
              <a:t> en la sociedad online,</a:t>
            </a:r>
          </a:p>
          <a:p>
            <a:pPr>
              <a:buFont typeface="Arial" charset="0"/>
              <a:buChar char="•"/>
            </a:pPr>
            <a:r>
              <a:rPr lang="es-ES_tradnl" sz="3200" dirty="0" smtClean="0"/>
              <a:t> para buscar información online y cumplir con tus deberes cívicos,</a:t>
            </a:r>
          </a:p>
          <a:p>
            <a:pPr>
              <a:buFont typeface="Arial" charset="0"/>
              <a:buChar char="•"/>
            </a:pPr>
            <a:r>
              <a:rPr lang="es-ES_tradnl" sz="3200" dirty="0" smtClean="0"/>
              <a:t> para felicitar o quejarte acerca de los servicios públicos </a:t>
            </a:r>
          </a:p>
          <a:p>
            <a:pPr>
              <a:buFont typeface="Arial" charset="0"/>
              <a:buChar char="•"/>
            </a:pPr>
            <a:r>
              <a:rPr lang="es-ES_tradnl" sz="3200" dirty="0" smtClean="0"/>
              <a:t> para reportar fallos </a:t>
            </a:r>
            <a:r>
              <a:rPr lang="es-ES_tradnl" sz="3200" dirty="0" smtClean="0"/>
              <a:t>en el sistema social</a:t>
            </a:r>
          </a:p>
          <a:p>
            <a:pPr>
              <a:buFont typeface="Arial" charset="0"/>
              <a:buChar char="•"/>
            </a:pPr>
            <a:r>
              <a:rPr lang="es-ES_tradnl" sz="3200" dirty="0" smtClean="0"/>
              <a:t> en tu trabajo para compartir/obtener opiniones</a:t>
            </a:r>
            <a:endParaRPr lang="es-ES_tradnl" sz="3200" dirty="0"/>
          </a:p>
        </p:txBody>
      </p:sp>
      <p:sp>
        <p:nvSpPr>
          <p:cNvPr id="5" name="Título 1"/>
          <p:cNvSpPr txBox="1">
            <a:spLocks/>
          </p:cNvSpPr>
          <p:nvPr/>
        </p:nvSpPr>
        <p:spPr>
          <a:xfrm>
            <a:off x="498069" y="295701"/>
            <a:ext cx="10899273" cy="7253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De </a:t>
            </a:r>
            <a:r>
              <a:rPr lang="en-US" dirty="0" err="1" smtClean="0"/>
              <a:t>qu</a:t>
            </a:r>
            <a:r>
              <a:rPr lang="es-ES" dirty="0" smtClean="0"/>
              <a:t>é manera usas Twitter</a:t>
            </a:r>
            <a:r>
              <a:rPr lang="en-US" dirty="0" smtClean="0"/>
              <a:t>? (u </a:t>
            </a:r>
            <a:r>
              <a:rPr lang="en-US" dirty="0" err="1" smtClean="0"/>
              <a:t>otra</a:t>
            </a:r>
            <a:r>
              <a:rPr lang="en-US" dirty="0" smtClean="0"/>
              <a:t> OSNs</a:t>
            </a:r>
            <a:r>
              <a:rPr lang="en-US" dirty="0" smtClean="0"/>
              <a:t>)</a:t>
            </a:r>
            <a:endParaRPr lang="en-US" dirty="0"/>
          </a:p>
        </p:txBody>
      </p:sp>
    </p:spTree>
    <p:extLst>
      <p:ext uri="{BB962C8B-B14F-4D97-AF65-F5344CB8AC3E}">
        <p14:creationId xmlns:p14="http://schemas.microsoft.com/office/powerpoint/2010/main" val="2108898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79" y="286603"/>
            <a:ext cx="10292615" cy="1450757"/>
          </a:xfrm>
        </p:spPr>
        <p:txBody>
          <a:bodyPr/>
          <a:lstStyle/>
          <a:p>
            <a:r>
              <a:rPr lang="es-ES" dirty="0" smtClean="0"/>
              <a:t>Impacto en el Gobierno Electrónico</a:t>
            </a:r>
            <a:endParaRPr lang="en-US" dirty="0"/>
          </a:p>
        </p:txBody>
      </p:sp>
      <p:pic>
        <p:nvPicPr>
          <p:cNvPr id="7" name="Imagen 6"/>
          <p:cNvPicPr>
            <a:picLocks noChangeAspect="1"/>
          </p:cNvPicPr>
          <p:nvPr/>
        </p:nvPicPr>
        <p:blipFill>
          <a:blip r:embed="rId3">
            <a:alphaModFix amt="25000"/>
          </a:blip>
          <a:stretch>
            <a:fillRect/>
          </a:stretch>
        </p:blipFill>
        <p:spPr>
          <a:xfrm>
            <a:off x="478418" y="1813560"/>
            <a:ext cx="11363063" cy="4518219"/>
          </a:xfrm>
          <a:prstGeom prst="rect">
            <a:avLst/>
          </a:prstGeom>
        </p:spPr>
      </p:pic>
      <p:sp>
        <p:nvSpPr>
          <p:cNvPr id="3" name="Marcador de contenido 2"/>
          <p:cNvSpPr>
            <a:spLocks noGrp="1"/>
          </p:cNvSpPr>
          <p:nvPr>
            <p:ph idx="1"/>
          </p:nvPr>
        </p:nvSpPr>
        <p:spPr>
          <a:xfrm>
            <a:off x="707017" y="2247460"/>
            <a:ext cx="9559929" cy="4084319"/>
          </a:xfrm>
        </p:spPr>
        <p:txBody>
          <a:bodyPr>
            <a:noAutofit/>
          </a:bodyPr>
          <a:lstStyle/>
          <a:p>
            <a:r>
              <a:rPr lang="es-ES_tradnl" sz="2400" dirty="0" smtClean="0">
                <a:solidFill>
                  <a:schemeClr val="tx1"/>
                </a:solidFill>
              </a:rPr>
              <a:t>Nuevas formas de participación: ya sea cambiando o replicando las relaciones sociales existentes.</a:t>
            </a:r>
          </a:p>
          <a:p>
            <a:r>
              <a:rPr lang="es-ES_tradnl" sz="2400" dirty="0" smtClean="0">
                <a:solidFill>
                  <a:schemeClr val="tx1"/>
                </a:solidFill>
              </a:rPr>
              <a:t>Capacidad para participar plenamente en la sociedad.</a:t>
            </a:r>
          </a:p>
          <a:p>
            <a:r>
              <a:rPr lang="es-ES_tradnl" sz="2400" dirty="0" smtClean="0">
                <a:solidFill>
                  <a:schemeClr val="tx1"/>
                </a:solidFill>
              </a:rPr>
              <a:t>Datos abiertos, colaboración y participación ciudadana.</a:t>
            </a:r>
          </a:p>
          <a:p>
            <a:r>
              <a:rPr lang="es-ES_tradnl" sz="2400" dirty="0" smtClean="0">
                <a:solidFill>
                  <a:schemeClr val="tx1"/>
                </a:solidFill>
              </a:rPr>
              <a:t>Compromiso cívico y participación democrática.</a:t>
            </a:r>
          </a:p>
          <a:p>
            <a:r>
              <a:rPr lang="es-ES_tradnl" sz="2400" dirty="0" smtClean="0">
                <a:solidFill>
                  <a:schemeClr val="tx1"/>
                </a:solidFill>
              </a:rPr>
              <a:t>Interacción entre partidarios de un grupo político.</a:t>
            </a:r>
          </a:p>
          <a:p>
            <a:r>
              <a:rPr lang="es-ES_tradnl" sz="2400" dirty="0" smtClean="0">
                <a:solidFill>
                  <a:schemeClr val="tx1"/>
                </a:solidFill>
              </a:rPr>
              <a:t>Votación</a:t>
            </a:r>
          </a:p>
          <a:p>
            <a:r>
              <a:rPr lang="es-ES_tradnl" sz="2400" dirty="0" smtClean="0">
                <a:solidFill>
                  <a:schemeClr val="tx1"/>
                </a:solidFill>
              </a:rPr>
              <a:t>Uso en acciones masivas (activismo)</a:t>
            </a: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a:solidFill>
                <a:schemeClr val="tx1"/>
              </a:solidFill>
              <a:latin typeface="Al Nile" charset="-78"/>
              <a:ea typeface="Al Nile" charset="-78"/>
              <a:cs typeface="Al Nile" charset="-78"/>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sp>
        <p:nvSpPr>
          <p:cNvPr id="8" name="CuadroTexto 7"/>
          <p:cNvSpPr txBox="1"/>
          <p:nvPr/>
        </p:nvSpPr>
        <p:spPr>
          <a:xfrm>
            <a:off x="7299962" y="5318908"/>
            <a:ext cx="4541519" cy="1323439"/>
          </a:xfrm>
          <a:prstGeom prst="rect">
            <a:avLst/>
          </a:prstGeom>
          <a:noFill/>
        </p:spPr>
        <p:txBody>
          <a:bodyPr wrap="square" rtlCol="0">
            <a:spAutoFit/>
          </a:bodyPr>
          <a:lstStyle/>
          <a:p>
            <a:pPr algn="ctr" defTabSz="914400">
              <a:defRPr/>
            </a:pPr>
            <a:r>
              <a:rPr lang="es-ES_tradnl" sz="2000" dirty="0" smtClean="0"/>
              <a:t>Los investigadores siguen considerando la relación emergente entre el uso de las redes sociales y la participación cívica</a:t>
            </a:r>
            <a:endParaRPr lang="es-ES_tradnl" sz="2000" b="1" dirty="0" smtClean="0">
              <a:solidFill>
                <a:schemeClr val="accent2">
                  <a:lumMod val="75000"/>
                </a:schemeClr>
              </a:solidFill>
              <a:latin typeface="Arial" charset="0"/>
              <a:ea typeface="Arial" charset="0"/>
              <a:cs typeface="Arial" charset="0"/>
            </a:endParaRPr>
          </a:p>
          <a:p>
            <a:pPr algn="ctr"/>
            <a:endParaRPr lang="es-ES_tradnl" sz="2000" b="1" dirty="0">
              <a:solidFill>
                <a:schemeClr val="accent2">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8891229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Outline</a:t>
            </a:r>
            <a:endParaRPr lang="en-US" dirty="0"/>
          </a:p>
        </p:txBody>
      </p:sp>
      <p:sp>
        <p:nvSpPr>
          <p:cNvPr id="3" name="Marcador de contenido 2"/>
          <p:cNvSpPr>
            <a:spLocks noGrp="1"/>
          </p:cNvSpPr>
          <p:nvPr>
            <p:ph idx="1"/>
          </p:nvPr>
        </p:nvSpPr>
        <p:spPr>
          <a:xfrm>
            <a:off x="1097280" y="2047460"/>
            <a:ext cx="10058400" cy="3821633"/>
          </a:xfrm>
        </p:spPr>
        <p:txBody>
          <a:bodyPr>
            <a:noAutofit/>
          </a:bodyPr>
          <a:lstStyle/>
          <a:p>
            <a:pPr>
              <a:buFont typeface="Wingdings" charset="2"/>
              <a:buChar char="§"/>
            </a:pPr>
            <a:r>
              <a:rPr lang="en-US" sz="2800" dirty="0" smtClean="0"/>
              <a:t> </a:t>
            </a:r>
            <a:r>
              <a:rPr lang="en-US" sz="2800" dirty="0" err="1" smtClean="0"/>
              <a:t>Modelamiento</a:t>
            </a:r>
            <a:r>
              <a:rPr lang="en-US" sz="2800" dirty="0" smtClean="0"/>
              <a:t> de </a:t>
            </a:r>
            <a:r>
              <a:rPr lang="en-US" sz="2800" dirty="0" err="1" smtClean="0"/>
              <a:t>las</a:t>
            </a:r>
            <a:r>
              <a:rPr lang="en-US" sz="2800" dirty="0" smtClean="0"/>
              <a:t> </a:t>
            </a:r>
            <a:r>
              <a:rPr lang="en-US" sz="2800" dirty="0" err="1" smtClean="0"/>
              <a:t>preferencias</a:t>
            </a:r>
            <a:r>
              <a:rPr lang="en-US" sz="2800" dirty="0" smtClean="0"/>
              <a:t> de los </a:t>
            </a:r>
            <a:r>
              <a:rPr lang="en-US" sz="2800" dirty="0" err="1" smtClean="0"/>
              <a:t>usuarios</a:t>
            </a:r>
            <a:r>
              <a:rPr lang="en-US" sz="2800" dirty="0" smtClean="0"/>
              <a:t> y Data Mining </a:t>
            </a:r>
            <a:r>
              <a:rPr lang="en-US" sz="2800" dirty="0" smtClean="0"/>
              <a:t>(20min)</a:t>
            </a:r>
          </a:p>
          <a:p>
            <a:pPr>
              <a:buFont typeface="Wingdings" charset="2"/>
              <a:buChar char="§"/>
            </a:pPr>
            <a:r>
              <a:rPr lang="en-US" sz="2800" dirty="0" smtClean="0"/>
              <a:t> </a:t>
            </a:r>
            <a:r>
              <a:rPr lang="en-US" sz="2800" dirty="0" smtClean="0"/>
              <a:t>Case </a:t>
            </a:r>
            <a:r>
              <a:rPr lang="en-US" sz="2800" dirty="0" smtClean="0"/>
              <a:t>study </a:t>
            </a:r>
            <a:r>
              <a:rPr lang="en-US" sz="2800" dirty="0" smtClean="0"/>
              <a:t>(20 </a:t>
            </a:r>
            <a:r>
              <a:rPr lang="en-US" sz="2800" dirty="0" smtClean="0"/>
              <a:t>min</a:t>
            </a:r>
            <a:r>
              <a:rPr lang="en-US" sz="2800" dirty="0" smtClean="0"/>
              <a:t>):</a:t>
            </a:r>
          </a:p>
          <a:p>
            <a:pPr>
              <a:buFont typeface="Wingdings" charset="2"/>
              <a:buChar char="§"/>
            </a:pPr>
            <a:endParaRPr lang="en-US" sz="2800" dirty="0" smtClean="0"/>
          </a:p>
          <a:p>
            <a:pPr>
              <a:buFont typeface="Wingdings" charset="2"/>
              <a:buChar char="§"/>
            </a:pPr>
            <a:r>
              <a:rPr lang="en-US" sz="2800" dirty="0" smtClean="0"/>
              <a:t> </a:t>
            </a:r>
            <a:r>
              <a:rPr lang="en-US" sz="2800" dirty="0" smtClean="0"/>
              <a:t>Lab session (80 min)</a:t>
            </a:r>
            <a:endParaRPr lang="en-US" sz="28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sp>
        <p:nvSpPr>
          <p:cNvPr id="5" name="Rectángulo 4"/>
          <p:cNvSpPr/>
          <p:nvPr/>
        </p:nvSpPr>
        <p:spPr>
          <a:xfrm>
            <a:off x="1366756" y="3600822"/>
            <a:ext cx="9845727" cy="400110"/>
          </a:xfrm>
          <a:prstGeom prst="rect">
            <a:avLst/>
          </a:prstGeom>
        </p:spPr>
        <p:txBody>
          <a:bodyPr wrap="square">
            <a:spAutoFit/>
          </a:bodyPr>
          <a:lstStyle/>
          <a:p>
            <a:r>
              <a:rPr lang="en-US" sz="2000" dirty="0"/>
              <a:t>Who is suitable to </a:t>
            </a:r>
            <a:r>
              <a:rPr lang="en-US" sz="2000"/>
              <a:t>be </a:t>
            </a:r>
            <a:r>
              <a:rPr lang="en-US" sz="2000" smtClean="0"/>
              <a:t>followed-back when </a:t>
            </a:r>
            <a:r>
              <a:rPr lang="en-US" sz="2000" dirty="0"/>
              <a:t>you are a Tweeter interested in politics</a:t>
            </a:r>
            <a:endParaRPr lang="en-US" sz="2000" dirty="0"/>
          </a:p>
        </p:txBody>
      </p:sp>
    </p:spTree>
    <p:extLst>
      <p:ext uri="{BB962C8B-B14F-4D97-AF65-F5344CB8AC3E}">
        <p14:creationId xmlns:p14="http://schemas.microsoft.com/office/powerpoint/2010/main" val="1433402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3" name="Rectángulo 2"/>
          <p:cNvSpPr/>
          <p:nvPr/>
        </p:nvSpPr>
        <p:spPr>
          <a:xfrm>
            <a:off x="1568724" y="2199183"/>
            <a:ext cx="9318705" cy="1754326"/>
          </a:xfrm>
          <a:prstGeom prst="rect">
            <a:avLst/>
          </a:prstGeom>
          <a:noFill/>
        </p:spPr>
        <p:txBody>
          <a:bodyPr wrap="none" lIns="91440" tIns="45720" rIns="91440" bIns="45720">
            <a:spAutoFit/>
          </a:bodyPr>
          <a:lstStyle/>
          <a:p>
            <a:pPr algn="ct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Modelamiento</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de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las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a:t>
            </a:r>
          </a:p>
          <a:p>
            <a:pPr algn="ct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Preferencias</a:t>
            </a:r>
            <a:r>
              <a:rPr lang="en-US" sz="5400" b="1" cap="none" spc="300" dirty="0"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 de los </a:t>
            </a:r>
            <a:r>
              <a:rPr lang="en-US" sz="5400" b="1" cap="none" spc="300" dirty="0" err="1" smtClean="0">
                <a:ln w="6600">
                  <a:solidFill>
                    <a:schemeClr val="accent2"/>
                  </a:solidFill>
                  <a:prstDash val="solid"/>
                </a:ln>
                <a:solidFill>
                  <a:schemeClr val="accent2">
                    <a:lumMod val="20000"/>
                    <a:lumOff val="80000"/>
                  </a:schemeClr>
                </a:solidFill>
                <a:effectLst>
                  <a:outerShdw dist="38100" dir="2700000" algn="tl" rotWithShape="0">
                    <a:schemeClr val="accent2"/>
                  </a:outerShdw>
                </a:effectLst>
              </a:rPr>
              <a:t>Usuarios</a:t>
            </a:r>
            <a:endParaRPr lang="en-US" sz="5400" b="1" cap="none" spc="300" dirty="0">
              <a:ln w="6600">
                <a:solidFill>
                  <a:schemeClr val="accent2"/>
                </a:solidFill>
                <a:prstDash val="solid"/>
              </a:ln>
              <a:solidFill>
                <a:schemeClr val="accent2">
                  <a:lumMod val="20000"/>
                  <a:lumOff val="80000"/>
                </a:schemeClr>
              </a:solidFill>
              <a:effectLst>
                <a:outerShdw dist="38100" dir="2700000" algn="tl" rotWithShape="0">
                  <a:schemeClr val="accent2"/>
                </a:outerShdw>
              </a:effectLst>
            </a:endParaRPr>
          </a:p>
        </p:txBody>
      </p:sp>
    </p:spTree>
    <p:extLst>
      <p:ext uri="{BB962C8B-B14F-4D97-AF65-F5344CB8AC3E}">
        <p14:creationId xmlns:p14="http://schemas.microsoft.com/office/powerpoint/2010/main" val="1847948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número de diapositiva 2"/>
          <p:cNvSpPr>
            <a:spLocks noGrp="1"/>
          </p:cNvSpPr>
          <p:nvPr>
            <p:ph type="sldNum" sz="quarter" idx="12"/>
          </p:nvPr>
        </p:nvSpPr>
        <p:spPr>
          <a:xfrm>
            <a:off x="4429700" y="6496050"/>
            <a:ext cx="6782784" cy="328860"/>
          </a:xfrm>
        </p:spPr>
        <p:txBody>
          <a:bodyPr/>
          <a:lstStyle/>
          <a:p>
            <a:fld id="{D57F1E4F-1CFF-5643-939E-217C01CDF565}" type="slidenum">
              <a:rPr lang="en-US" sz="1600" smtClean="0"/>
              <a:pPr/>
              <a:t>7</a:t>
            </a:fld>
            <a:endParaRPr lang="en-US" sz="1600" dirty="0"/>
          </a:p>
        </p:txBody>
      </p:sp>
      <p:sp>
        <p:nvSpPr>
          <p:cNvPr id="11" name="Llamada de flecha hacia abajo 10"/>
          <p:cNvSpPr/>
          <p:nvPr/>
        </p:nvSpPr>
        <p:spPr>
          <a:xfrm>
            <a:off x="8461752" y="1094172"/>
            <a:ext cx="3408445" cy="299656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9054131" y="1199476"/>
            <a:ext cx="1271503" cy="584775"/>
          </a:xfrm>
          <a:prstGeom prst="rect">
            <a:avLst/>
          </a:prstGeom>
          <a:noFill/>
        </p:spPr>
        <p:txBody>
          <a:bodyPr wrap="none" lIns="91440" tIns="45720" rIns="91440" bIns="45720">
            <a:spAutoFit/>
          </a:bodyPr>
          <a:lstStyle/>
          <a:p>
            <a:pPr algn="ctr"/>
            <a:r>
              <a:rPr lang="en-U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Sports</a:t>
            </a:r>
            <a:endParaRPr lang="en-U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6" name="Rectángulo 25"/>
          <p:cNvSpPr/>
          <p:nvPr/>
        </p:nvSpPr>
        <p:spPr>
          <a:xfrm>
            <a:off x="9141488" y="1468239"/>
            <a:ext cx="1893468" cy="754053"/>
          </a:xfrm>
          <a:prstGeom prst="rect">
            <a:avLst/>
          </a:prstGeom>
          <a:noFill/>
        </p:spPr>
        <p:txBody>
          <a:bodyPr wrap="none" lIns="91440" tIns="45720" rIns="91440" bIns="45720">
            <a:spAutoFit/>
          </a:bodyPr>
          <a:lstStyle/>
          <a:p>
            <a:pPr algn="ctr"/>
            <a:r>
              <a:rPr lang="en-US" sz="43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Science</a:t>
            </a:r>
            <a:endParaRPr lang="en-US" sz="43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7" name="Rectángulo 26"/>
          <p:cNvSpPr/>
          <p:nvPr/>
        </p:nvSpPr>
        <p:spPr>
          <a:xfrm>
            <a:off x="8926930" y="1942790"/>
            <a:ext cx="1093441" cy="461665"/>
          </a:xfrm>
          <a:prstGeom prst="rect">
            <a:avLst/>
          </a:prstGeom>
          <a:noFill/>
        </p:spPr>
        <p:txBody>
          <a:bodyPr wrap="none" lIns="91440" tIns="45720" rIns="91440" bIns="45720">
            <a:spAutoFit/>
          </a:bodyPr>
          <a:lstStyle/>
          <a:p>
            <a:pPr algn="ctr"/>
            <a:r>
              <a:rPr lang="es-ES" sz="24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Politics</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8" name="Rectángulo 27"/>
          <p:cNvSpPr/>
          <p:nvPr/>
        </p:nvSpPr>
        <p:spPr>
          <a:xfrm>
            <a:off x="10271632" y="1321511"/>
            <a:ext cx="1344407" cy="461665"/>
          </a:xfrm>
          <a:prstGeom prst="rect">
            <a:avLst/>
          </a:prstGeom>
          <a:noFill/>
        </p:spPr>
        <p:txBody>
          <a:bodyPr wrap="none" lIns="91440" tIns="45720" rIns="91440" bIns="45720">
            <a:spAutoFit/>
          </a:bodyPr>
          <a:lstStyle/>
          <a:p>
            <a:pPr algn="ctr"/>
            <a:r>
              <a:rPr lang="es-ES" sz="2400" b="1" cap="none" spc="0" smtClean="0">
                <a:ln w="6600">
                  <a:solidFill>
                    <a:schemeClr val="bg1"/>
                  </a:solidFill>
                  <a:prstDash val="solid"/>
                </a:ln>
                <a:solidFill>
                  <a:schemeClr val="bg1">
                    <a:lumMod val="75000"/>
                  </a:schemeClr>
                </a:solidFill>
                <a:effectLst>
                  <a:outerShdw dist="38100" dir="2700000" algn="tl" rotWithShape="0">
                    <a:schemeClr val="accent2"/>
                  </a:outerShdw>
                </a:effectLst>
              </a:rPr>
              <a:t>Economy</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29" name="Rectángulo 28"/>
          <p:cNvSpPr/>
          <p:nvPr/>
        </p:nvSpPr>
        <p:spPr>
          <a:xfrm>
            <a:off x="10277386" y="1892857"/>
            <a:ext cx="1136144" cy="646331"/>
          </a:xfrm>
          <a:prstGeom prst="rect">
            <a:avLst/>
          </a:prstGeom>
          <a:noFill/>
        </p:spPr>
        <p:txBody>
          <a:bodyPr wrap="none" lIns="91440" tIns="45720" rIns="91440" bIns="45720">
            <a:spAutoFit/>
          </a:bodyPr>
          <a:lstStyle/>
          <a:p>
            <a:pPr algn="ctr"/>
            <a:r>
              <a:rPr lang="en-US" sz="36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Food</a:t>
            </a:r>
            <a:endParaRPr lang="en-U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0" name="Rectángulo 29"/>
          <p:cNvSpPr/>
          <p:nvPr/>
        </p:nvSpPr>
        <p:spPr>
          <a:xfrm>
            <a:off x="8425379" y="2166175"/>
            <a:ext cx="3492944" cy="646331"/>
          </a:xfrm>
          <a:prstGeom prst="rect">
            <a:avLst/>
          </a:prstGeom>
          <a:noFill/>
        </p:spPr>
        <p:txBody>
          <a:bodyPr wrap="none" lIns="91440" tIns="45720" rIns="91440" bIns="45720">
            <a:spAutoFit/>
          </a:bodyPr>
          <a:lstStyle/>
          <a:p>
            <a:pPr algn="ctr"/>
            <a:r>
              <a:rPr lang="es-ES" sz="36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PositiveEmotions</a:t>
            </a:r>
            <a:endParaRPr lang="es-E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1" name="Rectángulo 30"/>
          <p:cNvSpPr/>
          <p:nvPr/>
        </p:nvSpPr>
        <p:spPr>
          <a:xfrm>
            <a:off x="10975644" y="1583121"/>
            <a:ext cx="710452" cy="461665"/>
          </a:xfrm>
          <a:prstGeom prst="rect">
            <a:avLst/>
          </a:prstGeom>
          <a:noFill/>
        </p:spPr>
        <p:txBody>
          <a:bodyPr wrap="none" lIns="91440" tIns="45720" rIns="91440" bIns="45720">
            <a:spAutoFit/>
          </a:bodyPr>
          <a:lstStyle/>
          <a:p>
            <a:pPr algn="ctr"/>
            <a:r>
              <a:rPr lang="en-US" sz="2400" b="1" dirty="0" smtClean="0">
                <a:ln w="6600">
                  <a:solidFill>
                    <a:schemeClr val="bg1"/>
                  </a:solidFill>
                  <a:prstDash val="solid"/>
                </a:ln>
                <a:solidFill>
                  <a:schemeClr val="bg1">
                    <a:lumMod val="75000"/>
                  </a:schemeClr>
                </a:solidFill>
                <a:effectLst>
                  <a:outerShdw dist="38100" dir="2700000" algn="tl" rotWithShape="0">
                    <a:schemeClr val="accent2"/>
                  </a:outerShdw>
                </a:effectLst>
              </a:rPr>
              <a:t>Arts</a:t>
            </a:r>
            <a:endParaRPr lang="en-U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9199412" y="4151218"/>
            <a:ext cx="2050790" cy="1942494"/>
          </a:xfrm>
          <a:prstGeom prst="rect">
            <a:avLst/>
          </a:prstGeom>
        </p:spPr>
      </p:pic>
      <p:pic>
        <p:nvPicPr>
          <p:cNvPr id="33" name="Imagen 32"/>
          <p:cNvPicPr>
            <a:picLocks noChangeAspect="1"/>
          </p:cNvPicPr>
          <p:nvPr/>
        </p:nvPicPr>
        <p:blipFill rotWithShape="1">
          <a:blip r:embed="rId3"/>
          <a:srcRect r="51582"/>
          <a:stretch/>
        </p:blipFill>
        <p:spPr>
          <a:xfrm>
            <a:off x="5168746" y="4165441"/>
            <a:ext cx="1883870" cy="1871564"/>
          </a:xfrm>
          <a:prstGeom prst="rect">
            <a:avLst/>
          </a:prstGeom>
        </p:spPr>
      </p:pic>
      <p:sp>
        <p:nvSpPr>
          <p:cNvPr id="34" name="Llamada de flecha hacia abajo 33"/>
          <p:cNvSpPr/>
          <p:nvPr/>
        </p:nvSpPr>
        <p:spPr>
          <a:xfrm>
            <a:off x="4429699" y="1090431"/>
            <a:ext cx="3408445" cy="299656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ángulo 34"/>
          <p:cNvSpPr/>
          <p:nvPr/>
        </p:nvSpPr>
        <p:spPr>
          <a:xfrm>
            <a:off x="5349981" y="1321511"/>
            <a:ext cx="864339" cy="400110"/>
          </a:xfrm>
          <a:prstGeom prst="rect">
            <a:avLst/>
          </a:prstGeom>
          <a:noFill/>
        </p:spPr>
        <p:txBody>
          <a:bodyPr wrap="none" lIns="91440" tIns="45720" rIns="91440" bIns="45720">
            <a:spAutoFit/>
          </a:bodyPr>
          <a:lstStyle/>
          <a:p>
            <a:pPr algn="ctr"/>
            <a:r>
              <a:rPr lang="en-US" sz="20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Sports</a:t>
            </a:r>
            <a:endParaRPr lang="en-US" sz="20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6" name="Rectángulo 35"/>
          <p:cNvSpPr/>
          <p:nvPr/>
        </p:nvSpPr>
        <p:spPr>
          <a:xfrm>
            <a:off x="4418679" y="1384372"/>
            <a:ext cx="2092239" cy="830997"/>
          </a:xfrm>
          <a:prstGeom prst="rect">
            <a:avLst/>
          </a:prstGeom>
          <a:noFill/>
        </p:spPr>
        <p:txBody>
          <a:bodyPr wrap="none" lIns="91440" tIns="45720" rIns="91440" bIns="45720">
            <a:spAutoFit/>
          </a:bodyPr>
          <a:lstStyle/>
          <a:p>
            <a:pPr algn="ctr"/>
            <a:r>
              <a:rPr lang="en-US" sz="48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Science</a:t>
            </a:r>
            <a:endParaRPr lang="en-US" sz="4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7" name="Rectángulo 36"/>
          <p:cNvSpPr/>
          <p:nvPr/>
        </p:nvSpPr>
        <p:spPr>
          <a:xfrm>
            <a:off x="5328011" y="1939049"/>
            <a:ext cx="1093441" cy="461665"/>
          </a:xfrm>
          <a:prstGeom prst="rect">
            <a:avLst/>
          </a:prstGeom>
          <a:noFill/>
        </p:spPr>
        <p:txBody>
          <a:bodyPr wrap="none" lIns="91440" tIns="45720" rIns="91440" bIns="45720">
            <a:spAutoFit/>
          </a:bodyPr>
          <a:lstStyle/>
          <a:p>
            <a:pPr algn="ctr"/>
            <a:r>
              <a:rPr lang="es-ES" sz="24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Politics</a:t>
            </a:r>
            <a:endParaRPr lang="es-ES" sz="2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8" name="Rectángulo 37"/>
          <p:cNvSpPr/>
          <p:nvPr/>
        </p:nvSpPr>
        <p:spPr>
          <a:xfrm>
            <a:off x="5997313" y="1209854"/>
            <a:ext cx="1925848" cy="646331"/>
          </a:xfrm>
          <a:prstGeom prst="rect">
            <a:avLst/>
          </a:prstGeom>
          <a:noFill/>
        </p:spPr>
        <p:txBody>
          <a:bodyPr wrap="none" lIns="91440" tIns="45720" rIns="91440" bIns="45720">
            <a:spAutoFit/>
          </a:bodyPr>
          <a:lstStyle/>
          <a:p>
            <a:pPr algn="ctr"/>
            <a:r>
              <a:rPr lang="es-ES" sz="3600" b="1" cap="none" spc="0" smtClean="0">
                <a:ln w="6600">
                  <a:solidFill>
                    <a:schemeClr val="bg1"/>
                  </a:solidFill>
                  <a:prstDash val="solid"/>
                </a:ln>
                <a:solidFill>
                  <a:schemeClr val="bg1">
                    <a:lumMod val="75000"/>
                  </a:schemeClr>
                </a:solidFill>
                <a:effectLst>
                  <a:outerShdw dist="38100" dir="2700000" algn="tl" rotWithShape="0">
                    <a:schemeClr val="accent2"/>
                  </a:outerShdw>
                </a:effectLst>
              </a:rPr>
              <a:t>Economy</a:t>
            </a:r>
            <a:endParaRPr lang="es-ES" sz="36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39" name="Rectángulo 38"/>
          <p:cNvSpPr/>
          <p:nvPr/>
        </p:nvSpPr>
        <p:spPr>
          <a:xfrm>
            <a:off x="6298302" y="1726947"/>
            <a:ext cx="1450077" cy="830997"/>
          </a:xfrm>
          <a:prstGeom prst="rect">
            <a:avLst/>
          </a:prstGeom>
          <a:noFill/>
        </p:spPr>
        <p:txBody>
          <a:bodyPr wrap="none" lIns="91440" tIns="45720" rIns="91440" bIns="45720">
            <a:spAutoFit/>
          </a:bodyPr>
          <a:lstStyle/>
          <a:p>
            <a:pPr algn="ctr"/>
            <a:r>
              <a:rPr lang="en-US" sz="48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Food</a:t>
            </a:r>
            <a:endParaRPr lang="en-US" sz="4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0" name="Rectángulo 39"/>
          <p:cNvSpPr/>
          <p:nvPr/>
        </p:nvSpPr>
        <p:spPr>
          <a:xfrm>
            <a:off x="4396647" y="2209840"/>
            <a:ext cx="2753318" cy="523220"/>
          </a:xfrm>
          <a:prstGeom prst="rect">
            <a:avLst/>
          </a:prstGeom>
          <a:noFill/>
        </p:spPr>
        <p:txBody>
          <a:bodyPr wrap="none" lIns="91440" tIns="45720" rIns="91440" bIns="45720">
            <a:spAutoFit/>
          </a:bodyPr>
          <a:lstStyle/>
          <a:p>
            <a:pPr algn="ctr"/>
            <a:r>
              <a:rPr lang="es-ES" sz="2800" b="1" cap="none" spc="0" dirty="0" err="1" smtClean="0">
                <a:ln w="6600">
                  <a:solidFill>
                    <a:schemeClr val="bg1"/>
                  </a:solidFill>
                  <a:prstDash val="solid"/>
                </a:ln>
                <a:solidFill>
                  <a:schemeClr val="bg1">
                    <a:lumMod val="75000"/>
                  </a:schemeClr>
                </a:solidFill>
                <a:effectLst>
                  <a:outerShdw dist="38100" dir="2700000" algn="tl" rotWithShape="0">
                    <a:schemeClr val="accent2"/>
                  </a:outerShdw>
                </a:effectLst>
              </a:rPr>
              <a:t>PositiveEmotions</a:t>
            </a:r>
            <a:endParaRPr lang="es-ES" sz="2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1" name="Rectángulo 40"/>
          <p:cNvSpPr/>
          <p:nvPr/>
        </p:nvSpPr>
        <p:spPr>
          <a:xfrm>
            <a:off x="6562627" y="1579380"/>
            <a:ext cx="798617" cy="523220"/>
          </a:xfrm>
          <a:prstGeom prst="rect">
            <a:avLst/>
          </a:prstGeom>
          <a:noFill/>
        </p:spPr>
        <p:txBody>
          <a:bodyPr wrap="none" lIns="91440" tIns="45720" rIns="91440" bIns="45720">
            <a:spAutoFit/>
          </a:bodyPr>
          <a:lstStyle/>
          <a:p>
            <a:pPr algn="ctr"/>
            <a:r>
              <a:rPr lang="en-US" sz="2800" b="1" dirty="0" smtClean="0">
                <a:ln w="6600">
                  <a:solidFill>
                    <a:schemeClr val="bg1"/>
                  </a:solidFill>
                  <a:prstDash val="solid"/>
                </a:ln>
                <a:solidFill>
                  <a:schemeClr val="bg1">
                    <a:lumMod val="75000"/>
                  </a:schemeClr>
                </a:solidFill>
                <a:effectLst>
                  <a:outerShdw dist="38100" dir="2700000" algn="tl" rotWithShape="0">
                    <a:schemeClr val="accent2"/>
                  </a:outerShdw>
                </a:effectLst>
              </a:rPr>
              <a:t>Arts</a:t>
            </a:r>
            <a:endParaRPr lang="en-US" sz="28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5029199" y="256786"/>
            <a:ext cx="6285871" cy="830997"/>
          </a:xfrm>
          <a:prstGeom prst="rect">
            <a:avLst/>
          </a:prstGeom>
          <a:noFill/>
        </p:spPr>
        <p:txBody>
          <a:bodyPr wrap="square" rtlCol="0">
            <a:spAutoFit/>
          </a:bodyPr>
          <a:lstStyle/>
          <a:p>
            <a:r>
              <a:rPr lang="en-US" sz="2400" dirty="0" smtClean="0"/>
              <a:t>Inter</a:t>
            </a:r>
            <a:r>
              <a:rPr lang="es-ES" sz="2400" dirty="0" err="1" smtClean="0"/>
              <a:t>és</a:t>
            </a:r>
            <a:r>
              <a:rPr lang="es-ES" sz="2400" dirty="0" smtClean="0"/>
              <a:t> en varios temas en mayor o menor grado</a:t>
            </a:r>
            <a:r>
              <a:rPr lang="en-US" sz="2400" dirty="0" smtClean="0"/>
              <a:t>.</a:t>
            </a:r>
            <a:endParaRPr lang="en-US" sz="2400" dirty="0"/>
          </a:p>
          <a:p>
            <a:endParaRPr lang="en-US" sz="2400" dirty="0"/>
          </a:p>
        </p:txBody>
      </p:sp>
      <p:sp>
        <p:nvSpPr>
          <p:cNvPr id="24" name="Marcador de texto 3"/>
          <p:cNvSpPr txBox="1">
            <a:spLocks/>
          </p:cNvSpPr>
          <p:nvPr/>
        </p:nvSpPr>
        <p:spPr>
          <a:xfrm>
            <a:off x="321129" y="2812506"/>
            <a:ext cx="3589866" cy="193355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1500" kern="1200">
                <a:solidFill>
                  <a:srgbClr val="FFFFFF"/>
                </a:solidFill>
                <a:latin typeface="+mn-lt"/>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1200" kern="1200">
                <a:solidFill>
                  <a:schemeClr val="tx1">
                    <a:lumMod val="75000"/>
                    <a:lumOff val="25000"/>
                  </a:schemeClr>
                </a:solidFill>
                <a:latin typeface="+mn-lt"/>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000" kern="1200">
                <a:solidFill>
                  <a:schemeClr val="tx1">
                    <a:lumMod val="75000"/>
                    <a:lumOff val="25000"/>
                  </a:schemeClr>
                </a:solidFill>
                <a:latin typeface="+mn-lt"/>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900" kern="1200">
                <a:solidFill>
                  <a:schemeClr val="tx1">
                    <a:lumMod val="75000"/>
                    <a:lumOff val="25000"/>
                  </a:schemeClr>
                </a:solidFill>
                <a:latin typeface="+mn-lt"/>
                <a:ea typeface="+mn-ea"/>
                <a:cs typeface="+mn-cs"/>
              </a:defRPr>
            </a:lvl9pPr>
          </a:lstStyle>
          <a:p>
            <a:r>
              <a:rPr lang="en-US" sz="1900" smtClean="0"/>
              <a:t>Data Mining for the Social Web</a:t>
            </a:r>
            <a:endParaRPr lang="en-US" sz="1900" dirty="0"/>
          </a:p>
        </p:txBody>
      </p:sp>
    </p:spTree>
    <p:extLst>
      <p:ext uri="{BB962C8B-B14F-4D97-AF65-F5344CB8AC3E}">
        <p14:creationId xmlns:p14="http://schemas.microsoft.com/office/powerpoint/2010/main" val="892605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Qu</a:t>
            </a:r>
            <a:r>
              <a:rPr lang="es-ES" dirty="0" smtClean="0"/>
              <a:t>é es la minería de datos</a:t>
            </a:r>
            <a:r>
              <a:rPr lang="en-US" dirty="0" smtClean="0"/>
              <a:t>?</a:t>
            </a:r>
            <a:endParaRPr lang="en-US" dirty="0"/>
          </a:p>
        </p:txBody>
      </p:sp>
      <p:sp>
        <p:nvSpPr>
          <p:cNvPr id="3" name="Marcador de contenido 2"/>
          <p:cNvSpPr>
            <a:spLocks noGrp="1"/>
          </p:cNvSpPr>
          <p:nvPr>
            <p:ph idx="1"/>
          </p:nvPr>
        </p:nvSpPr>
        <p:spPr>
          <a:xfrm>
            <a:off x="1097280" y="1892968"/>
            <a:ext cx="10058400" cy="3976126"/>
          </a:xfrm>
        </p:spPr>
        <p:txBody>
          <a:bodyPr>
            <a:noAutofit/>
          </a:bodyPr>
          <a:lstStyle/>
          <a:p>
            <a:r>
              <a:rPr lang="en-US" sz="2400" dirty="0" err="1"/>
              <a:t>Descubrir</a:t>
            </a:r>
            <a:r>
              <a:rPr lang="en-US" sz="2400" dirty="0"/>
              <a:t> </a:t>
            </a:r>
            <a:r>
              <a:rPr lang="en-US" sz="2400" dirty="0" err="1"/>
              <a:t>patrones</a:t>
            </a:r>
            <a:r>
              <a:rPr lang="en-US" sz="2400" dirty="0"/>
              <a:t> </a:t>
            </a:r>
            <a:r>
              <a:rPr lang="en-US" sz="2400" dirty="0" err="1"/>
              <a:t>novedosos</a:t>
            </a:r>
            <a:r>
              <a:rPr lang="en-US" sz="2400" dirty="0"/>
              <a:t>, </a:t>
            </a:r>
            <a:r>
              <a:rPr lang="en-US" sz="2400" dirty="0" err="1"/>
              <a:t>interesantes</a:t>
            </a:r>
            <a:r>
              <a:rPr lang="en-US" sz="2400" dirty="0"/>
              <a:t> y </a:t>
            </a:r>
            <a:r>
              <a:rPr lang="en-US" sz="2400" dirty="0" err="1"/>
              <a:t>potencialmente</a:t>
            </a:r>
            <a:r>
              <a:rPr lang="en-US" sz="2400" dirty="0"/>
              <a:t> </a:t>
            </a:r>
            <a:r>
              <a:rPr lang="en-US" sz="2400" dirty="0" err="1"/>
              <a:t>útiles</a:t>
            </a:r>
            <a:r>
              <a:rPr lang="en-US" sz="2400" dirty="0"/>
              <a:t> de </a:t>
            </a:r>
            <a:r>
              <a:rPr lang="en-US" sz="2400" dirty="0" err="1"/>
              <a:t>grandes</a:t>
            </a:r>
            <a:r>
              <a:rPr lang="en-US" sz="2400" dirty="0"/>
              <a:t> </a:t>
            </a:r>
            <a:r>
              <a:rPr lang="en-US" sz="2400" dirty="0" err="1"/>
              <a:t>conjuntos</a:t>
            </a:r>
            <a:r>
              <a:rPr lang="en-US" sz="2400" dirty="0"/>
              <a:t> de </a:t>
            </a:r>
            <a:r>
              <a:rPr lang="en-US" sz="2400" dirty="0" err="1"/>
              <a:t>datos</a:t>
            </a:r>
            <a:r>
              <a:rPr lang="en-US" sz="2400" dirty="0"/>
              <a:t> y </a:t>
            </a:r>
            <a:r>
              <a:rPr lang="en-US" sz="2400" dirty="0" err="1"/>
              <a:t>aplicar</a:t>
            </a:r>
            <a:r>
              <a:rPr lang="en-US" sz="2400" dirty="0"/>
              <a:t> </a:t>
            </a:r>
            <a:r>
              <a:rPr lang="en-US" sz="2400" dirty="0" err="1"/>
              <a:t>algoritmos</a:t>
            </a:r>
            <a:r>
              <a:rPr lang="en-US" sz="2400" dirty="0"/>
              <a:t> para la </a:t>
            </a:r>
            <a:r>
              <a:rPr lang="en-US" sz="2400" dirty="0" err="1"/>
              <a:t>extracción</a:t>
            </a:r>
            <a:r>
              <a:rPr lang="en-US" sz="2400" dirty="0"/>
              <a:t> de </a:t>
            </a:r>
            <a:r>
              <a:rPr lang="en-US" sz="2400" dirty="0" err="1"/>
              <a:t>información</a:t>
            </a:r>
            <a:r>
              <a:rPr lang="en-US" sz="2400" dirty="0"/>
              <a:t> </a:t>
            </a:r>
            <a:r>
              <a:rPr lang="en-US" sz="2400" dirty="0" err="1" smtClean="0"/>
              <a:t>oculta</a:t>
            </a:r>
            <a:endParaRPr lang="en-US" sz="2400" dirty="0"/>
          </a:p>
          <a:p>
            <a:pPr>
              <a:buFont typeface="Arial" charset="0"/>
              <a:buChar char="•"/>
            </a:pPr>
            <a:r>
              <a:rPr lang="en-US" sz="2200" dirty="0" smtClean="0"/>
              <a:t> Knowledge </a:t>
            </a:r>
            <a:r>
              <a:rPr lang="en-US" sz="2200" dirty="0"/>
              <a:t>discovery (mining) in databases (KDD), </a:t>
            </a:r>
          </a:p>
          <a:p>
            <a:pPr>
              <a:buFont typeface="Arial" charset="0"/>
              <a:buChar char="•"/>
            </a:pPr>
            <a:r>
              <a:rPr lang="en-US" sz="2200" dirty="0" smtClean="0"/>
              <a:t> knowledge </a:t>
            </a:r>
            <a:r>
              <a:rPr lang="en-US" sz="2200" dirty="0"/>
              <a:t>extraction,</a:t>
            </a:r>
          </a:p>
          <a:p>
            <a:pPr>
              <a:buFont typeface="Arial" charset="0"/>
              <a:buChar char="•"/>
            </a:pPr>
            <a:r>
              <a:rPr lang="en-US" sz="2200" dirty="0" smtClean="0"/>
              <a:t> data/pattern </a:t>
            </a:r>
            <a:r>
              <a:rPr lang="en-US" sz="2200" dirty="0"/>
              <a:t>analysis, </a:t>
            </a:r>
            <a:endParaRPr lang="en-US" sz="2200" dirty="0" smtClean="0"/>
          </a:p>
          <a:p>
            <a:pPr>
              <a:buFont typeface="Arial" charset="0"/>
              <a:buChar char="•"/>
            </a:pPr>
            <a:r>
              <a:rPr lang="en-US" sz="2200" dirty="0" smtClean="0"/>
              <a:t> data </a:t>
            </a:r>
            <a:r>
              <a:rPr lang="en-US" sz="2200" dirty="0"/>
              <a:t>archeology, </a:t>
            </a:r>
            <a:endParaRPr lang="en-US" sz="2200" dirty="0" smtClean="0"/>
          </a:p>
          <a:p>
            <a:pPr>
              <a:buFont typeface="Arial" charset="0"/>
              <a:buChar char="•"/>
            </a:pPr>
            <a:r>
              <a:rPr lang="en-US" sz="2200" dirty="0" smtClean="0"/>
              <a:t> data </a:t>
            </a:r>
            <a:r>
              <a:rPr lang="en-US" sz="2200" dirty="0"/>
              <a:t>dredging,</a:t>
            </a:r>
          </a:p>
          <a:p>
            <a:pPr>
              <a:buFont typeface="Arial" charset="0"/>
              <a:buChar char="•"/>
            </a:pPr>
            <a:r>
              <a:rPr lang="en-US" sz="2200" dirty="0" smtClean="0"/>
              <a:t> information harvesting.</a:t>
            </a:r>
            <a:endParaRPr lang="en-US" sz="22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8</a:t>
            </a:fld>
            <a:endParaRPr lang="en-US" sz="1600" dirty="0"/>
          </a:p>
        </p:txBody>
      </p:sp>
      <p:sp>
        <p:nvSpPr>
          <p:cNvPr id="5" name="CuadroTexto 4"/>
          <p:cNvSpPr txBox="1"/>
          <p:nvPr/>
        </p:nvSpPr>
        <p:spPr>
          <a:xfrm>
            <a:off x="240632" y="5869094"/>
            <a:ext cx="8671541" cy="369332"/>
          </a:xfrm>
          <a:prstGeom prst="rect">
            <a:avLst/>
          </a:prstGeom>
          <a:noFill/>
        </p:spPr>
        <p:txBody>
          <a:bodyPr wrap="none" rtlCol="0">
            <a:spAutoFit/>
          </a:bodyPr>
          <a:lstStyle/>
          <a:p>
            <a:r>
              <a:rPr lang="en-US" dirty="0"/>
              <a:t>H. </a:t>
            </a:r>
            <a:r>
              <a:rPr lang="en-US" dirty="0" err="1"/>
              <a:t>Jiawei</a:t>
            </a:r>
            <a:r>
              <a:rPr lang="en-US" dirty="0"/>
              <a:t> and M. </a:t>
            </a:r>
            <a:r>
              <a:rPr lang="en-US" dirty="0" err="1"/>
              <a:t>Kamber</a:t>
            </a:r>
            <a:r>
              <a:rPr lang="en-US" dirty="0"/>
              <a:t>, Data Mining: Concepts and </a:t>
            </a:r>
            <a:r>
              <a:rPr lang="en-US" dirty="0" smtClean="0"/>
              <a:t>Techniques, Morgan </a:t>
            </a:r>
            <a:r>
              <a:rPr lang="en-US" dirty="0"/>
              <a:t>Kaufmann, 2011.</a:t>
            </a:r>
          </a:p>
        </p:txBody>
      </p:sp>
    </p:spTree>
    <p:extLst>
      <p:ext uri="{BB962C8B-B14F-4D97-AF65-F5344CB8AC3E}">
        <p14:creationId xmlns:p14="http://schemas.microsoft.com/office/powerpoint/2010/main" val="16816612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6"/>
          <p:cNvGraphicFramePr>
            <a:graphicFrameLocks/>
          </p:cNvGraphicFramePr>
          <p:nvPr>
            <p:extLst/>
          </p:nvPr>
        </p:nvGraphicFramePr>
        <p:xfrm>
          <a:off x="1206391" y="947057"/>
          <a:ext cx="10058400" cy="4846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número de diapositiva 3"/>
          <p:cNvSpPr txBox="1">
            <a:spLocks/>
          </p:cNvSpPr>
          <p:nvPr/>
        </p:nvSpPr>
        <p:spPr>
          <a:xfrm>
            <a:off x="9900458" y="6378169"/>
            <a:ext cx="1312025" cy="446742"/>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600" smtClean="0"/>
              <a:pPr/>
              <a:t>9</a:t>
            </a:fld>
            <a:endParaRPr lang="en-US" sz="1600" dirty="0"/>
          </a:p>
        </p:txBody>
      </p:sp>
      <p:sp>
        <p:nvSpPr>
          <p:cNvPr id="6" name="CuadroTexto 5"/>
          <p:cNvSpPr txBox="1"/>
          <p:nvPr/>
        </p:nvSpPr>
        <p:spPr>
          <a:xfrm>
            <a:off x="1206391" y="1625468"/>
            <a:ext cx="1241687" cy="369332"/>
          </a:xfrm>
          <a:prstGeom prst="rect">
            <a:avLst/>
          </a:prstGeom>
          <a:noFill/>
        </p:spPr>
        <p:txBody>
          <a:bodyPr wrap="none" rtlCol="0">
            <a:spAutoFit/>
          </a:bodyPr>
          <a:lstStyle/>
          <a:p>
            <a:r>
              <a:rPr lang="en-US" dirty="0" err="1" smtClean="0"/>
              <a:t>Integraci</a:t>
            </a:r>
            <a:r>
              <a:rPr lang="es-ES" dirty="0" err="1" smtClean="0"/>
              <a:t>ón</a:t>
            </a:r>
            <a:endParaRPr lang="en-US" dirty="0"/>
          </a:p>
        </p:txBody>
      </p:sp>
      <p:sp>
        <p:nvSpPr>
          <p:cNvPr id="7" name="CuadroTexto 6"/>
          <p:cNvSpPr txBox="1"/>
          <p:nvPr/>
        </p:nvSpPr>
        <p:spPr>
          <a:xfrm>
            <a:off x="1691801" y="2485512"/>
            <a:ext cx="1151918" cy="369332"/>
          </a:xfrm>
          <a:prstGeom prst="rect">
            <a:avLst/>
          </a:prstGeom>
          <a:noFill/>
        </p:spPr>
        <p:txBody>
          <a:bodyPr wrap="none" rtlCol="0">
            <a:spAutoFit/>
          </a:bodyPr>
          <a:lstStyle/>
          <a:p>
            <a:r>
              <a:rPr lang="en-US" dirty="0" err="1" smtClean="0"/>
              <a:t>Extracci</a:t>
            </a:r>
            <a:r>
              <a:rPr lang="es-ES" dirty="0" err="1" smtClean="0"/>
              <a:t>ón</a:t>
            </a:r>
            <a:endParaRPr lang="en-US" dirty="0"/>
          </a:p>
        </p:txBody>
      </p:sp>
      <p:sp>
        <p:nvSpPr>
          <p:cNvPr id="8" name="CuadroTexto 7"/>
          <p:cNvSpPr txBox="1"/>
          <p:nvPr/>
        </p:nvSpPr>
        <p:spPr>
          <a:xfrm>
            <a:off x="2301520" y="3414180"/>
            <a:ext cx="1240724" cy="369332"/>
          </a:xfrm>
          <a:prstGeom prst="rect">
            <a:avLst/>
          </a:prstGeom>
          <a:noFill/>
        </p:spPr>
        <p:txBody>
          <a:bodyPr wrap="none" rtlCol="0">
            <a:spAutoFit/>
          </a:bodyPr>
          <a:lstStyle/>
          <a:p>
            <a:r>
              <a:rPr lang="en-US" dirty="0" err="1" smtClean="0"/>
              <a:t>Preproceso</a:t>
            </a:r>
            <a:endParaRPr lang="en-US" dirty="0"/>
          </a:p>
        </p:txBody>
      </p:sp>
      <p:sp>
        <p:nvSpPr>
          <p:cNvPr id="9" name="CuadroTexto 8"/>
          <p:cNvSpPr txBox="1"/>
          <p:nvPr/>
        </p:nvSpPr>
        <p:spPr>
          <a:xfrm>
            <a:off x="3195104" y="5351356"/>
            <a:ext cx="1389611" cy="369332"/>
          </a:xfrm>
          <a:prstGeom prst="rect">
            <a:avLst/>
          </a:prstGeom>
          <a:noFill/>
        </p:spPr>
        <p:txBody>
          <a:bodyPr wrap="none" rtlCol="0">
            <a:spAutoFit/>
          </a:bodyPr>
          <a:lstStyle/>
          <a:p>
            <a:r>
              <a:rPr lang="en-US" dirty="0" err="1" smtClean="0"/>
              <a:t>Visualizaci</a:t>
            </a:r>
            <a:r>
              <a:rPr lang="es-ES" dirty="0" err="1" smtClean="0"/>
              <a:t>ó</a:t>
            </a:r>
            <a:r>
              <a:rPr lang="en-US" dirty="0" smtClean="0"/>
              <a:t>n</a:t>
            </a:r>
            <a:endParaRPr lang="en-US" dirty="0"/>
          </a:p>
        </p:txBody>
      </p:sp>
      <p:sp>
        <p:nvSpPr>
          <p:cNvPr id="10" name="CuadroTexto 9"/>
          <p:cNvSpPr txBox="1"/>
          <p:nvPr/>
        </p:nvSpPr>
        <p:spPr>
          <a:xfrm>
            <a:off x="2774956" y="4382768"/>
            <a:ext cx="915635" cy="369332"/>
          </a:xfrm>
          <a:prstGeom prst="rect">
            <a:avLst/>
          </a:prstGeom>
          <a:noFill/>
        </p:spPr>
        <p:txBody>
          <a:bodyPr wrap="none" rtlCol="0">
            <a:spAutoFit/>
          </a:bodyPr>
          <a:lstStyle/>
          <a:p>
            <a:r>
              <a:rPr lang="en-US" dirty="0" smtClean="0"/>
              <a:t>Miner</a:t>
            </a:r>
            <a:r>
              <a:rPr lang="es-ES" dirty="0" err="1" smtClean="0"/>
              <a:t>ía</a:t>
            </a:r>
            <a:endParaRPr lang="en-US" dirty="0"/>
          </a:p>
        </p:txBody>
      </p:sp>
      <p:grpSp>
        <p:nvGrpSpPr>
          <p:cNvPr id="11" name="Agrupar 10"/>
          <p:cNvGrpSpPr/>
          <p:nvPr/>
        </p:nvGrpSpPr>
        <p:grpSpPr>
          <a:xfrm>
            <a:off x="3906907" y="5627067"/>
            <a:ext cx="7744967" cy="496147"/>
            <a:chOff x="3016538" y="4020043"/>
            <a:chExt cx="7744967" cy="632199"/>
          </a:xfrm>
        </p:grpSpPr>
        <p:sp>
          <p:nvSpPr>
            <p:cNvPr id="12" name="Rectángulo redondeado 11"/>
            <p:cNvSpPr/>
            <p:nvPr/>
          </p:nvSpPr>
          <p:spPr>
            <a:xfrm>
              <a:off x="3016538" y="4020043"/>
              <a:ext cx="7744967" cy="624182"/>
            </a:xfrm>
            <a:prstGeom prst="roundRect">
              <a:avLst>
                <a:gd name="adj" fmla="val 10000"/>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ectángulo 12"/>
            <p:cNvSpPr/>
            <p:nvPr/>
          </p:nvSpPr>
          <p:spPr>
            <a:xfrm>
              <a:off x="3145298" y="4046342"/>
              <a:ext cx="6519832" cy="6059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Knowledge</a:t>
              </a:r>
              <a:endParaRPr lang="en-US" sz="2500" kern="1200" dirty="0"/>
            </a:p>
          </p:txBody>
        </p:sp>
      </p:grpSp>
      <p:grpSp>
        <p:nvGrpSpPr>
          <p:cNvPr id="14" name="Agrupar 13"/>
          <p:cNvGrpSpPr/>
          <p:nvPr/>
        </p:nvGrpSpPr>
        <p:grpSpPr>
          <a:xfrm>
            <a:off x="10145700" y="5252522"/>
            <a:ext cx="567001" cy="567001"/>
            <a:chOff x="8913040" y="3612817"/>
            <a:chExt cx="567001" cy="567001"/>
          </a:xfrm>
        </p:grpSpPr>
        <p:sp>
          <p:nvSpPr>
            <p:cNvPr id="15" name="Flecha abajo 14"/>
            <p:cNvSpPr/>
            <p:nvPr/>
          </p:nvSpPr>
          <p:spPr>
            <a:xfrm>
              <a:off x="8913040" y="3612817"/>
              <a:ext cx="567001" cy="567001"/>
            </a:xfrm>
            <a:prstGeom prst="downArrow">
              <a:avLst>
                <a:gd name="adj1" fmla="val 55000"/>
                <a:gd name="adj2" fmla="val 45000"/>
              </a:avLst>
            </a:prstGeom>
            <a:solidFill>
              <a:schemeClr val="bg1">
                <a:alpha val="90000"/>
              </a:schemeClr>
            </a:solidFill>
            <a:ln w="31750">
              <a:solidFill>
                <a:schemeClr val="tx1">
                  <a:alpha val="90000"/>
                </a:schemeClr>
              </a:solidFill>
            </a:ln>
            <a:effectLst>
              <a:glow rad="139700">
                <a:schemeClr val="accent3">
                  <a:satMod val="175000"/>
                  <a:alpha val="40000"/>
                </a:schemeClr>
              </a:glow>
            </a:effectLst>
          </p:spPr>
          <p:style>
            <a:lnRef idx="1">
              <a:scrgbClr r="0" g="0" b="0"/>
            </a:lnRef>
            <a:fillRef idx="1">
              <a:scrgbClr r="0" g="0" b="0"/>
            </a:fillRef>
            <a:effectRef idx="0">
              <a:scrgbClr r="0" g="0" b="0"/>
            </a:effectRef>
            <a:fontRef idx="minor">
              <a:schemeClr val="dk1">
                <a:hueOff val="0"/>
                <a:satOff val="0"/>
                <a:lumOff val="0"/>
                <a:alphaOff val="0"/>
              </a:schemeClr>
            </a:fontRef>
          </p:style>
        </p:sp>
        <p:sp>
          <p:nvSpPr>
            <p:cNvPr id="16" name="Flecha abajo 4"/>
            <p:cNvSpPr/>
            <p:nvPr/>
          </p:nvSpPr>
          <p:spPr>
            <a:xfrm>
              <a:off x="9040615" y="3612817"/>
              <a:ext cx="311851" cy="426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p:txBody>
        </p:sp>
      </p:grpSp>
      <p:cxnSp>
        <p:nvCxnSpPr>
          <p:cNvPr id="18" name="Conector recto de flecha 17"/>
          <p:cNvCxnSpPr/>
          <p:nvPr/>
        </p:nvCxnSpPr>
        <p:spPr>
          <a:xfrm>
            <a:off x="1108417" y="1077686"/>
            <a:ext cx="0" cy="3305082"/>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2425186" y="4326222"/>
            <a:ext cx="0" cy="1025134"/>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3015914" y="5434651"/>
            <a:ext cx="2544" cy="682271"/>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sp>
        <p:nvSpPr>
          <p:cNvPr id="23" name="Título 1"/>
          <p:cNvSpPr txBox="1">
            <a:spLocks/>
          </p:cNvSpPr>
          <p:nvPr/>
        </p:nvSpPr>
        <p:spPr>
          <a:xfrm>
            <a:off x="835703" y="299113"/>
            <a:ext cx="10058400" cy="90034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Data Mining, </a:t>
            </a:r>
            <a:r>
              <a:rPr lang="en-US" sz="4400" dirty="0" err="1" smtClean="0"/>
              <a:t>fases</a:t>
            </a:r>
            <a:endParaRPr lang="en-US" sz="4400" dirty="0"/>
          </a:p>
        </p:txBody>
      </p:sp>
      <p:sp>
        <p:nvSpPr>
          <p:cNvPr id="26" name="CuadroTexto 25"/>
          <p:cNvSpPr txBox="1"/>
          <p:nvPr/>
        </p:nvSpPr>
        <p:spPr>
          <a:xfrm>
            <a:off x="163231" y="2364049"/>
            <a:ext cx="1424594" cy="646331"/>
          </a:xfrm>
          <a:prstGeom prst="rect">
            <a:avLst/>
          </a:prstGeom>
          <a:noFill/>
        </p:spPr>
        <p:txBody>
          <a:bodyPr wrap="square" rtlCol="0">
            <a:spAutoFit/>
          </a:bodyPr>
          <a:lstStyle/>
          <a:p>
            <a:r>
              <a:rPr lang="en-US" smtClean="0"/>
              <a:t>Preparaci</a:t>
            </a:r>
            <a:r>
              <a:rPr lang="es-ES" dirty="0" err="1" smtClean="0"/>
              <a:t>ón</a:t>
            </a:r>
            <a:r>
              <a:rPr lang="es-ES" dirty="0" smtClean="0"/>
              <a:t> de los datos</a:t>
            </a:r>
            <a:endParaRPr lang="en-US" dirty="0"/>
          </a:p>
        </p:txBody>
      </p:sp>
      <p:sp>
        <p:nvSpPr>
          <p:cNvPr id="27" name="CuadroTexto 26"/>
          <p:cNvSpPr txBox="1"/>
          <p:nvPr/>
        </p:nvSpPr>
        <p:spPr>
          <a:xfrm>
            <a:off x="1587825" y="4515623"/>
            <a:ext cx="840295" cy="646331"/>
          </a:xfrm>
          <a:prstGeom prst="rect">
            <a:avLst/>
          </a:prstGeom>
          <a:noFill/>
        </p:spPr>
        <p:txBody>
          <a:bodyPr wrap="none" rtlCol="0">
            <a:spAutoFit/>
          </a:bodyPr>
          <a:lstStyle/>
          <a:p>
            <a:r>
              <a:rPr lang="en-US" dirty="0" smtClean="0"/>
              <a:t>Data</a:t>
            </a:r>
          </a:p>
          <a:p>
            <a:r>
              <a:rPr lang="en-US" dirty="0" smtClean="0"/>
              <a:t>Mining</a:t>
            </a:r>
            <a:endParaRPr lang="en-US" dirty="0"/>
          </a:p>
        </p:txBody>
      </p:sp>
      <p:sp>
        <p:nvSpPr>
          <p:cNvPr id="28" name="CuadroTexto 27"/>
          <p:cNvSpPr txBox="1"/>
          <p:nvPr/>
        </p:nvSpPr>
        <p:spPr>
          <a:xfrm>
            <a:off x="1691801" y="5623802"/>
            <a:ext cx="1399935" cy="369332"/>
          </a:xfrm>
          <a:prstGeom prst="rect">
            <a:avLst/>
          </a:prstGeom>
          <a:noFill/>
        </p:spPr>
        <p:txBody>
          <a:bodyPr wrap="none" rtlCol="0">
            <a:spAutoFit/>
          </a:bodyPr>
          <a:lstStyle/>
          <a:p>
            <a:r>
              <a:rPr lang="en-US" dirty="0" err="1" smtClean="0"/>
              <a:t>Presentaci</a:t>
            </a:r>
            <a:r>
              <a:rPr lang="es-ES" dirty="0" err="1" smtClean="0"/>
              <a:t>ó</a:t>
            </a:r>
            <a:r>
              <a:rPr lang="en-US" dirty="0" smtClean="0"/>
              <a:t>n</a:t>
            </a:r>
            <a:endParaRPr lang="en-US" dirty="0"/>
          </a:p>
        </p:txBody>
      </p:sp>
    </p:spTree>
    <p:extLst>
      <p:ext uri="{BB962C8B-B14F-4D97-AF65-F5344CB8AC3E}">
        <p14:creationId xmlns:p14="http://schemas.microsoft.com/office/powerpoint/2010/main" val="2078756752"/>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25566</TotalTime>
  <Words>3715</Words>
  <Application>Microsoft Macintosh PowerPoint</Application>
  <PresentationFormat>Panorámica</PresentationFormat>
  <Paragraphs>446</Paragraphs>
  <Slides>35</Slides>
  <Notes>24</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35</vt:i4>
      </vt:variant>
    </vt:vector>
  </HeadingPairs>
  <TitlesOfParts>
    <vt:vector size="46" baseType="lpstr">
      <vt:lpstr>Al Nile</vt:lpstr>
      <vt:lpstr>Arial Hebrew Scholar</vt:lpstr>
      <vt:lpstr>Calibri</vt:lpstr>
      <vt:lpstr>Calibri Light</vt:lpstr>
      <vt:lpstr>Cambria Math</vt:lpstr>
      <vt:lpstr>Helvetica</vt:lpstr>
      <vt:lpstr>Mangal</vt:lpstr>
      <vt:lpstr>Wingdings</vt:lpstr>
      <vt:lpstr>맑은 고딕</vt:lpstr>
      <vt:lpstr>Arial</vt:lpstr>
      <vt:lpstr>Retrospección</vt:lpstr>
      <vt:lpstr>Gobierno Electrónico: Oportunidades con los Datos de las Redes Sociales </vt:lpstr>
      <vt:lpstr>Un poco sobre mi background</vt:lpstr>
      <vt:lpstr>Presentación de PowerPoint</vt:lpstr>
      <vt:lpstr>Impacto en el Gobierno Electrónico</vt:lpstr>
      <vt:lpstr>Outline</vt:lpstr>
      <vt:lpstr>Presentación de PowerPoint</vt:lpstr>
      <vt:lpstr>Presentación de PowerPoint</vt:lpstr>
      <vt:lpstr>Qué es la minería de datos?</vt:lpstr>
      <vt:lpstr>Presentación de PowerPoint</vt:lpstr>
      <vt:lpstr>Minería en la Web Social</vt:lpstr>
      <vt:lpstr>Campos de Investigación</vt:lpstr>
      <vt:lpstr>Clustering</vt:lpstr>
      <vt:lpstr>Presentación de PowerPoint</vt:lpstr>
      <vt:lpstr>Modelado vectorial de observaciones</vt:lpstr>
      <vt:lpstr>Presentación de PowerPoint</vt:lpstr>
      <vt:lpstr>Presentación de PowerPoint</vt:lpstr>
      <vt:lpstr>Presentación de PowerPoint</vt:lpstr>
      <vt:lpstr>Extracción del número adecuado de tópicos: Heterogeneity Convergence Metric</vt:lpstr>
      <vt:lpstr>Presentación de PowerPoint</vt:lpstr>
      <vt:lpstr>Extracción del número adecuado de tópicos: Heterogeneity Convergence Metric</vt:lpstr>
      <vt:lpstr>Presentación de PowerPoint</vt:lpstr>
      <vt:lpstr>RESEARCH QUESTIONS</vt:lpstr>
      <vt:lpstr>Introducción: Grado de Interés de un Usuario en la Política                            Degree of Interest in Politics of a user “DoIP” </vt:lpstr>
      <vt:lpstr>Motivación</vt:lpstr>
      <vt:lpstr>Diseñando un Sistema de Recomendación:  following back recommender system</vt:lpstr>
      <vt:lpstr>MÉTODO</vt:lpstr>
      <vt:lpstr>DoIP de los usuarios</vt:lpstr>
      <vt:lpstr>Extracción de Word Embeddings: word2vec y Glove</vt:lpstr>
      <vt:lpstr>Presentación de PowerPoint</vt:lpstr>
      <vt:lpstr>Datasets</vt:lpstr>
      <vt:lpstr>Presentación de PowerPoint</vt:lpstr>
      <vt:lpstr>Presentación de PowerPoint</vt:lpstr>
      <vt:lpstr>Calcular el DoIP  de usuarios de Twitter</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Media Data for E-Government </dc:title>
  <dc:creator>Lorena Recalde</dc:creator>
  <cp:lastModifiedBy>Lorena Recalde</cp:lastModifiedBy>
  <cp:revision>409</cp:revision>
  <cp:lastPrinted>2018-04-04T16:51:22Z</cp:lastPrinted>
  <dcterms:created xsi:type="dcterms:W3CDTF">2018-01-29T17:52:07Z</dcterms:created>
  <dcterms:modified xsi:type="dcterms:W3CDTF">2019-03-14T14:56:55Z</dcterms:modified>
</cp:coreProperties>
</file>